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58" d="100"/>
          <a:sy n="58" d="100"/>
        </p:scale>
        <p:origin x="4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definizione di Montreal ha rappresentato un punto di svolta nella standardizzazione diagnostica, ma presentava limiti di sensibilità e specificità.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 quanto riguarda il OAGB rispetto al RYGBP in questo studio di Coorte con solo 122 pz a 1a l’incidenza post operatoria di reflusso biliare.</a:t>
            </a:r>
          </a:p>
          <a:p>
            <a:r>
              <a:t>Simili dati Endoscopia/istologia.</a:t>
            </a:r>
          </a:p>
          <a:p>
            <a:r>
              <a:t>Limiti dello studio: monocentrico, campione e FU non specificato e NO pH METRIA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questa systematic review del 2024, sono stati selezionati solo studi randomizzati che confrontavano il OAGB vs RYGBP con dati sulla GERD pre e post op:</a:t>
            </a:r>
          </a:p>
          <a:p>
            <a:r>
              <a:t>Il primo Outcome l’incidenza globale di GERD e secondorio quella de novo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Il rischio di peggiorare o sviluppare de novo una GERD è maggiore di 3 volte per il OAGBP</a:t>
            </a:r>
          </a:p>
          <a:p>
            <a:r>
              <a:t>RYGBP si dimostra la migliore scelta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BIAS legati al Monocentrico, retrospettivo</a:t>
            </a:r>
          </a:p>
          <a:p>
            <a:r>
              <a:t>Diagnosi clinica no strumentale !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questo studio di coorte che confronta 1500 SG con e senza HHR e RYGBP + HH Repair,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SAFE !</a:t>
            </a:r>
          </a:p>
          <a:p>
            <a:r>
              <a:t>un rischio maggiore di REINTERVENTO per i pazienti SG</a:t>
            </a:r>
          </a:p>
          <a:p>
            <a:r>
              <a:t>un rischio più elevato di endoscopia sia per SG che per RYGB.</a:t>
            </a:r>
          </a:p>
          <a:p>
            <a:r>
              <a:t>E’ stato associato anche a un miglioramento dei sintomi da Reflux nei pz operati di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hape 5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CONFERMATO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Lyon Consensus (2018) ha cercato di superare questi limiti, proponendo criteri diagnostici più rigorosi basati su pH-metria, manometria e correlazione sintomatologica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2.0 ha introdotto nuove soglie diagnostiche e una maggiore enfasi sulla diagnosi integrata con esame endoscopico, impedenziometria e tracciati sintomatici digitali e ha incluso la Grado B se confermata da impedenzometria patologica 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 </a:t>
            </a:r>
            <a:r>
              <a:rPr dirty="0" err="1"/>
              <a:t>quest’altra</a:t>
            </a:r>
            <a:r>
              <a:rPr dirty="0"/>
              <a:t> </a:t>
            </a:r>
            <a:r>
              <a:rPr dirty="0" err="1"/>
              <a:t>Systamatic.Review</a:t>
            </a:r>
            <a:r>
              <a:rPr dirty="0"/>
              <a:t> e Meta-</a:t>
            </a:r>
            <a:r>
              <a:rPr dirty="0" err="1"/>
              <a:t>analisi</a:t>
            </a:r>
            <a:r>
              <a:rPr dirty="0"/>
              <a:t> </a:t>
            </a:r>
            <a:r>
              <a:rPr dirty="0" err="1"/>
              <a:t>l’incidenza</a:t>
            </a:r>
            <a:r>
              <a:rPr dirty="0"/>
              <a:t> </a:t>
            </a:r>
            <a:r>
              <a:rPr dirty="0" err="1"/>
              <a:t>ponderata</a:t>
            </a:r>
            <a:r>
              <a:rPr dirty="0"/>
              <a:t> di </a:t>
            </a:r>
            <a:r>
              <a:rPr dirty="0" err="1"/>
              <a:t>nuovi</a:t>
            </a:r>
            <a:r>
              <a:rPr dirty="0"/>
              <a:t> </a:t>
            </a:r>
            <a:r>
              <a:rPr dirty="0" err="1"/>
              <a:t>sintomi</a:t>
            </a:r>
            <a:r>
              <a:rPr dirty="0"/>
              <a:t> di GERD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stata</a:t>
            </a:r>
            <a:r>
              <a:rPr dirty="0"/>
              <a:t> di circa 20% con </a:t>
            </a:r>
            <a:r>
              <a:rPr dirty="0" err="1"/>
              <a:t>dati</a:t>
            </a:r>
            <a:r>
              <a:rPr dirty="0"/>
              <a:t> molto </a:t>
            </a:r>
            <a:r>
              <a:rPr dirty="0" err="1"/>
              <a:t>eterogeni</a:t>
            </a:r>
            <a:r>
              <a:rPr dirty="0"/>
              <a:t>. </a:t>
            </a:r>
            <a:r>
              <a:rPr dirty="0" err="1"/>
              <a:t>L’esofagite</a:t>
            </a:r>
            <a:r>
              <a:rPr dirty="0"/>
              <a:t> di </a:t>
            </a:r>
            <a:r>
              <a:rPr dirty="0" err="1"/>
              <a:t>nuova</a:t>
            </a:r>
            <a:r>
              <a:rPr dirty="0"/>
              <a:t> </a:t>
            </a:r>
            <a:r>
              <a:rPr dirty="0" err="1"/>
              <a:t>insorgenza</a:t>
            </a:r>
            <a:r>
              <a:rPr dirty="0"/>
              <a:t> </a:t>
            </a:r>
            <a:r>
              <a:rPr dirty="0" err="1"/>
              <a:t>compariva</a:t>
            </a:r>
            <a:r>
              <a:rPr dirty="0"/>
              <a:t> dal 6.3% al 63% !!!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 </a:t>
            </a:r>
            <a:r>
              <a:rPr dirty="0" err="1"/>
              <a:t>questo</a:t>
            </a:r>
            <a:r>
              <a:rPr dirty="0"/>
              <a:t> </a:t>
            </a:r>
            <a:r>
              <a:rPr dirty="0" err="1"/>
              <a:t>lavoro</a:t>
            </a:r>
            <a:r>
              <a:rPr dirty="0"/>
              <a:t> del 2014 </a:t>
            </a:r>
            <a:r>
              <a:rPr dirty="0" err="1"/>
              <a:t>viene</a:t>
            </a:r>
            <a:r>
              <a:rPr dirty="0"/>
              <a:t> </a:t>
            </a:r>
            <a:r>
              <a:rPr dirty="0" err="1"/>
              <a:t>considerato</a:t>
            </a:r>
            <a:r>
              <a:rPr dirty="0"/>
              <a:t> il un database di </a:t>
            </a:r>
            <a:r>
              <a:rPr dirty="0" err="1"/>
              <a:t>pz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prima </a:t>
            </a:r>
            <a:r>
              <a:rPr dirty="0" err="1"/>
              <a:t>della</a:t>
            </a:r>
            <a:r>
              <a:rPr dirty="0"/>
              <a:t> SL e RYGBP </a:t>
            </a:r>
            <a:r>
              <a:rPr dirty="0" err="1"/>
              <a:t>avevano</a:t>
            </a:r>
            <a:r>
              <a:rPr dirty="0"/>
              <a:t> </a:t>
            </a:r>
            <a:r>
              <a:rPr dirty="0" err="1"/>
              <a:t>reflusso</a:t>
            </a:r>
            <a:r>
              <a:rPr dirty="0"/>
              <a:t> : solo 16% </a:t>
            </a:r>
            <a:r>
              <a:rPr dirty="0" err="1"/>
              <a:t>delle</a:t>
            </a:r>
            <a:r>
              <a:rPr dirty="0"/>
              <a:t> SG </a:t>
            </a:r>
            <a:r>
              <a:rPr dirty="0" err="1"/>
              <a:t>ottiene</a:t>
            </a:r>
            <a:r>
              <a:rPr dirty="0"/>
              <a:t> </a:t>
            </a:r>
            <a:r>
              <a:rPr dirty="0" err="1"/>
              <a:t>remissione</a:t>
            </a:r>
            <a:r>
              <a:rPr dirty="0"/>
              <a:t>, </a:t>
            </a:r>
            <a:r>
              <a:rPr dirty="0" err="1"/>
              <a:t>mentre</a:t>
            </a:r>
            <a:r>
              <a:rPr dirty="0"/>
              <a:t> la </a:t>
            </a:r>
            <a:r>
              <a:rPr dirty="0" err="1"/>
              <a:t>maggior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mantiene</a:t>
            </a:r>
            <a:r>
              <a:rPr dirty="0"/>
              <a:t> o </a:t>
            </a:r>
            <a:r>
              <a:rPr dirty="0" err="1"/>
              <a:t>peggiora</a:t>
            </a:r>
            <a:endParaRPr dirty="0"/>
          </a:p>
          <a:p>
            <a:r>
              <a:rPr dirty="0"/>
              <a:t>1/12 post SG </a:t>
            </a:r>
            <a:r>
              <a:rPr dirty="0" err="1"/>
              <a:t>sviluppa</a:t>
            </a:r>
            <a:r>
              <a:rPr dirty="0"/>
              <a:t> GERD</a:t>
            </a:r>
          </a:p>
          <a:p>
            <a:r>
              <a:rPr dirty="0"/>
              <a:t>RYGB </a:t>
            </a:r>
            <a:r>
              <a:rPr dirty="0" err="1"/>
              <a:t>risolve</a:t>
            </a:r>
            <a:r>
              <a:rPr dirty="0"/>
              <a:t> GERD in </a:t>
            </a:r>
            <a:r>
              <a:rPr dirty="0" err="1"/>
              <a:t>più</a:t>
            </a:r>
            <a:r>
              <a:rPr dirty="0"/>
              <a:t> del 60%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1" name="Shape 3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rPr dirty="0" err="1"/>
              <a:t>Nello</a:t>
            </a:r>
            <a:r>
              <a:rPr dirty="0"/>
              <a:t> Studio </a:t>
            </a:r>
            <a:r>
              <a:rPr dirty="0" err="1"/>
              <a:t>svizzero</a:t>
            </a:r>
            <a:r>
              <a:rPr dirty="0"/>
              <a:t> </a:t>
            </a:r>
            <a:r>
              <a:rPr dirty="0" err="1"/>
              <a:t>randomizzato</a:t>
            </a:r>
            <a:r>
              <a:rPr dirty="0"/>
              <a:t> di </a:t>
            </a:r>
            <a:r>
              <a:rPr dirty="0" err="1"/>
              <a:t>confronto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 Sleeve e RYGBP </a:t>
            </a:r>
            <a:r>
              <a:rPr dirty="0" err="1"/>
              <a:t>che</a:t>
            </a:r>
            <a:r>
              <a:rPr dirty="0"/>
              <a:t> ha </a:t>
            </a:r>
            <a:r>
              <a:rPr dirty="0" err="1"/>
              <a:t>incluso</a:t>
            </a:r>
            <a:r>
              <a:rPr dirty="0"/>
              <a:t> 101 s e 104 RYGBP</a:t>
            </a:r>
          </a:p>
          <a:p>
            <a:pPr>
              <a:defRPr sz="1900"/>
            </a:pPr>
            <a:r>
              <a:rPr dirty="0"/>
              <a:t>I due </a:t>
            </a:r>
            <a:r>
              <a:rPr dirty="0" err="1"/>
              <a:t>gruppi</a:t>
            </a:r>
            <a:r>
              <a:rPr dirty="0"/>
              <a:t> </a:t>
            </a:r>
            <a:r>
              <a:rPr dirty="0" err="1"/>
              <a:t>presentavano</a:t>
            </a:r>
            <a:r>
              <a:rPr dirty="0"/>
              <a:t> </a:t>
            </a:r>
            <a:r>
              <a:rPr dirty="0" err="1"/>
              <a:t>valori</a:t>
            </a:r>
            <a:r>
              <a:rPr dirty="0"/>
              <a:t> </a:t>
            </a:r>
            <a:r>
              <a:rPr dirty="0" err="1"/>
              <a:t>simili</a:t>
            </a:r>
            <a:r>
              <a:rPr dirty="0"/>
              <a:t> in </a:t>
            </a:r>
            <a:r>
              <a:rPr dirty="0" err="1"/>
              <a:t>termine</a:t>
            </a:r>
            <a:r>
              <a:rPr dirty="0"/>
              <a:t> di Reflux</a:t>
            </a:r>
          </a:p>
          <a:p>
            <a:pPr>
              <a:defRPr sz="1900"/>
            </a:pPr>
            <a:r>
              <a:rPr dirty="0"/>
              <a:t>La GERD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stata</a:t>
            </a:r>
            <a:r>
              <a:rPr dirty="0"/>
              <a:t> </a:t>
            </a:r>
            <a:r>
              <a:rPr dirty="0" err="1"/>
              <a:t>migliorata</a:t>
            </a:r>
            <a:r>
              <a:rPr dirty="0"/>
              <a:t> o </a:t>
            </a:r>
            <a:r>
              <a:rPr dirty="0" err="1"/>
              <a:t>risolta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80%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casi</a:t>
            </a:r>
            <a:r>
              <a:rPr dirty="0"/>
              <a:t> di RYGB</a:t>
            </a:r>
          </a:p>
          <a:p>
            <a:pPr>
              <a:defRPr sz="1900"/>
            </a:pPr>
            <a:r>
              <a:rPr dirty="0" err="1"/>
              <a:t>Ancora</a:t>
            </a:r>
            <a:r>
              <a:rPr dirty="0"/>
              <a:t> piu </a:t>
            </a:r>
            <a:r>
              <a:rPr dirty="0" err="1"/>
              <a:t>interessante</a:t>
            </a:r>
            <a:r>
              <a:rPr dirty="0"/>
              <a:t> il 31% </a:t>
            </a:r>
            <a:r>
              <a:rPr dirty="0" err="1"/>
              <a:t>delle</a:t>
            </a:r>
            <a:r>
              <a:rPr dirty="0"/>
              <a:t> sleeve ha </a:t>
            </a:r>
            <a:r>
              <a:rPr dirty="0" err="1"/>
              <a:t>avuto</a:t>
            </a:r>
            <a:r>
              <a:rPr dirty="0"/>
              <a:t> un </a:t>
            </a:r>
            <a:r>
              <a:rPr dirty="0" err="1"/>
              <a:t>peggioramento</a:t>
            </a:r>
            <a:r>
              <a:rPr dirty="0"/>
              <a:t>! E un </a:t>
            </a:r>
            <a:r>
              <a:rPr dirty="0" err="1"/>
              <a:t>altro</a:t>
            </a:r>
            <a:r>
              <a:rPr dirty="0"/>
              <a:t> 31% </a:t>
            </a:r>
            <a:r>
              <a:rPr dirty="0" err="1"/>
              <a:t>delle</a:t>
            </a:r>
            <a:r>
              <a:rPr dirty="0"/>
              <a:t> S. Ha </a:t>
            </a:r>
            <a:r>
              <a:rPr dirty="0" err="1"/>
              <a:t>sviluppato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de Novo R.!!!</a:t>
            </a:r>
          </a:p>
          <a:p>
            <a:pPr>
              <a:defRPr sz="1900"/>
            </a:pPr>
            <a:r>
              <a:rPr dirty="0"/>
              <a:t>CRITICHE: </a:t>
            </a:r>
            <a:r>
              <a:rPr dirty="0" err="1"/>
              <a:t>campione</a:t>
            </a:r>
            <a:r>
              <a:rPr dirty="0"/>
              <a:t> piccolo 217 </a:t>
            </a:r>
            <a:r>
              <a:rPr dirty="0" err="1"/>
              <a:t>pz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5 </a:t>
            </a:r>
            <a:r>
              <a:rPr dirty="0" err="1"/>
              <a:t>centri</a:t>
            </a:r>
            <a:r>
              <a:rPr dirty="0"/>
              <a:t>, FU </a:t>
            </a:r>
            <a:r>
              <a:rPr dirty="0" err="1"/>
              <a:t>buono</a:t>
            </a:r>
            <a:r>
              <a:rPr dirty="0"/>
              <a:t> a 5aa</a:t>
            </a:r>
          </a:p>
          <a:p>
            <a:pPr>
              <a:defRPr sz="1900"/>
            </a:pPr>
            <a:r>
              <a:rPr dirty="0" err="1"/>
              <a:t>Anche</a:t>
            </a:r>
            <a:r>
              <a:rPr dirty="0"/>
              <a:t> se la </a:t>
            </a:r>
            <a:r>
              <a:rPr dirty="0" err="1"/>
              <a:t>diagnosi</a:t>
            </a:r>
            <a:r>
              <a:rPr dirty="0"/>
              <a:t> di GERD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stata</a:t>
            </a:r>
            <a:r>
              <a:rPr dirty="0"/>
              <a:t> </a:t>
            </a:r>
            <a:r>
              <a:rPr dirty="0" err="1"/>
              <a:t>fatta</a:t>
            </a:r>
            <a:r>
              <a:rPr dirty="0"/>
              <a:t> con </a:t>
            </a:r>
            <a:r>
              <a:rPr dirty="0" err="1"/>
              <a:t>questionari</a:t>
            </a:r>
            <a:r>
              <a:rPr dirty="0"/>
              <a:t> e </a:t>
            </a:r>
            <a:r>
              <a:rPr dirty="0" err="1"/>
              <a:t>valutazione</a:t>
            </a:r>
            <a:r>
              <a:rPr dirty="0"/>
              <a:t> </a:t>
            </a:r>
            <a:r>
              <a:rPr dirty="0" err="1"/>
              <a:t>soggettiva</a:t>
            </a:r>
            <a:r>
              <a:rPr dirty="0"/>
              <a:t> non la </a:t>
            </a:r>
            <a:r>
              <a:rPr dirty="0" err="1"/>
              <a:t>phManometria</a:t>
            </a:r>
            <a:r>
              <a:rPr dirty="0"/>
              <a:t>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Anche in questo studio con FU a 10aa i pz operati di S avevano un miglioramento solo nel 13% dei casi contro un 38% dei casi RYGBP. Il peggioramento dei sintomi del gruppo S addirittura avveniva nel quasi il 50% dei pz.</a:t>
            </a:r>
          </a:p>
          <a:p>
            <a:r>
              <a:t>Anche la differenza sul consumo di PPI a 10 aa era 64% vs 36% rispettivamente per S e RYGBP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 controllo endoscopico circa il 31% dei pz operati di S. aveva segni di Esofagite (prinipalmente LA A e B) vs il 7% del gruppo RYGBP.</a:t>
            </a:r>
          </a:p>
          <a:p>
            <a:r>
              <a:t>Il dato più interessante era che i pz con EB erano in entrambi i gruppi del 4!</a:t>
            </a:r>
          </a:p>
          <a:p>
            <a:r>
              <a:t>Quindi il RY sembra essere la scelta più indicata nei pz con GERD o evidenza di esofagite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Shape 4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quest’altra meta-analisi si evidenza lo sviluppo di Reflux o peggioramento di questo post-sleeve pero si continua a rilevare come questa resti la procedura più usata al mondo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ttangolo 9"/>
          <p:cNvSpPr/>
          <p:nvPr/>
        </p:nvSpPr>
        <p:spPr>
          <a:xfrm rot="16200000">
            <a:off x="12146280" y="120207"/>
            <a:ext cx="91439" cy="2438400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0" name="Rettangolo 7"/>
          <p:cNvSpPr/>
          <p:nvPr/>
        </p:nvSpPr>
        <p:spPr>
          <a:xfrm>
            <a:off x="0" y="12349613"/>
            <a:ext cx="24384000" cy="1366387"/>
          </a:xfrm>
          <a:prstGeom prst="rect">
            <a:avLst/>
          </a:prstGeom>
          <a:solidFill>
            <a:srgbClr val="113F6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1" name="Parallelogramma 14"/>
          <p:cNvSpPr/>
          <p:nvPr/>
        </p:nvSpPr>
        <p:spPr>
          <a:xfrm>
            <a:off x="8868988" y="-249383"/>
            <a:ext cx="5715001" cy="12598998"/>
          </a:xfrm>
          <a:prstGeom prst="rect">
            <a:avLst/>
          </a:prstGeom>
          <a:solidFill>
            <a:srgbClr val="F2F2F2">
              <a:alpha val="3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2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9613"/>
            <a:ext cx="7414953" cy="1366387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ttangolo 8"/>
          <p:cNvSpPr/>
          <p:nvPr/>
        </p:nvSpPr>
        <p:spPr>
          <a:xfrm rot="16200000">
            <a:off x="12146280" y="153456"/>
            <a:ext cx="91439" cy="24383999"/>
          </a:xfrm>
          <a:prstGeom prst="rect">
            <a:avLst/>
          </a:prstGeom>
          <a:solidFill>
            <a:srgbClr val="00ACB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>
            <a:lvl1pPr>
              <a:buBlip>
                <a:blip r:embed="rId2"/>
              </a:buBlip>
            </a:lvl1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buBlip>
                <a:blip r:embed="rId18"/>
              </a:buBlip>
            </a:lvl1pPr>
          </a:lstStyle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96562" marR="0" indent="-296562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80000"/>
        <a:buFontTx/>
        <a:buBlip>
          <a:blip r:embed="rId18"/>
        </a:buBlip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ERD ED ERNIA IATALE, DAL PAZIENTE PAUCISINTOMATICO ALL’ESOFAGITE DI GRADO B: COME SCEGLIERE LA PROCEDURA"/>
          <p:cNvSpPr txBox="1">
            <a:spLocks noGrp="1"/>
          </p:cNvSpPr>
          <p:nvPr>
            <p:ph type="ctrTitle"/>
          </p:nvPr>
        </p:nvSpPr>
        <p:spPr>
          <a:xfrm>
            <a:off x="9961578" y="802934"/>
            <a:ext cx="14236568" cy="6455029"/>
          </a:xfrm>
          <a:prstGeom prst="rect">
            <a:avLst/>
          </a:prstGeom>
          <a:solidFill>
            <a:srgbClr val="498E42"/>
          </a:solidFill>
          <a:ln w="9525">
            <a:round/>
          </a:ln>
        </p:spPr>
        <p:txBody>
          <a:bodyPr lIns="91439" tIns="91439" rIns="91439" bIns="91439"/>
          <a:lstStyle>
            <a:lvl1pPr defTabSz="1335024">
              <a:lnSpc>
                <a:spcPct val="90000"/>
              </a:lnSpc>
              <a:defRPr sz="8760" spc="-146">
                <a:solidFill>
                  <a:srgbClr val="C1D7E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GERD ED ERNIA IATALE, DAL PAZIENTE</a:t>
            </a:r>
            <a:r>
              <a:rPr lang="it-IT" dirty="0"/>
              <a:t> </a:t>
            </a:r>
            <a:r>
              <a:rPr dirty="0"/>
              <a:t>PAUCISINTOMATICO ALL’ESOFAGITE DI GRADO B: COME SCEGLIERE LA PROCEDURA</a:t>
            </a:r>
          </a:p>
        </p:txBody>
      </p:sp>
      <p:sp>
        <p:nvSpPr>
          <p:cNvPr id="164" name="Giovanni Lezoche, MD, PhD…"/>
          <p:cNvSpPr txBox="1">
            <a:spLocks noGrp="1"/>
          </p:cNvSpPr>
          <p:nvPr>
            <p:ph type="subTitle" sz="quarter" idx="1"/>
          </p:nvPr>
        </p:nvSpPr>
        <p:spPr>
          <a:xfrm>
            <a:off x="10802708" y="8225118"/>
            <a:ext cx="11795723" cy="3845353"/>
          </a:xfrm>
          <a:prstGeom prst="rect">
            <a:avLst/>
          </a:prstGeom>
        </p:spPr>
        <p:txBody>
          <a:bodyPr lIns="91439" tIns="91439" rIns="91439" bIns="91439"/>
          <a:lstStyle/>
          <a:p>
            <a:pPr defTabSz="950975">
              <a:spcBef>
                <a:spcPts val="1200"/>
              </a:spcBef>
              <a:defRPr sz="6447" cap="all" spc="460">
                <a:solidFill>
                  <a:srgbClr val="45308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Giovanni Lezoche, MD, PhD</a:t>
            </a:r>
          </a:p>
          <a:p>
            <a:pPr defTabSz="950975">
              <a:spcBef>
                <a:spcPts val="1200"/>
              </a:spcBef>
              <a:defRPr sz="3432" cap="all" spc="245">
                <a:solidFill>
                  <a:srgbClr val="45308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Associate Professor</a:t>
            </a:r>
          </a:p>
          <a:p>
            <a:pPr defTabSz="950975">
              <a:spcBef>
                <a:spcPts val="1200"/>
              </a:spcBef>
              <a:defRPr sz="3432" cap="all" spc="245">
                <a:solidFill>
                  <a:srgbClr val="45308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UNVPM - Università Politecnica delle Marche</a:t>
            </a:r>
          </a:p>
          <a:p>
            <a:pPr defTabSz="950975">
              <a:spcBef>
                <a:spcPts val="1200"/>
              </a:spcBef>
              <a:defRPr sz="3432" cap="all" spc="245">
                <a:solidFill>
                  <a:srgbClr val="45308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Clinica Chirurgica, Ospedali Riuniti di Ancona</a:t>
            </a:r>
          </a:p>
        </p:txBody>
      </p:sp>
      <p:pic>
        <p:nvPicPr>
          <p:cNvPr id="165" name="Schermata 2025-06-06 alle 09.25.32.png" descr="Schermata 2025-06-06 alle 09.25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930" y="596586"/>
            <a:ext cx="9479257" cy="13328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mith RE, Shahjehan RD. Hiatal Hernia. 2022"/>
          <p:cNvSpPr txBox="1"/>
          <p:nvPr/>
        </p:nvSpPr>
        <p:spPr>
          <a:xfrm>
            <a:off x="18508891" y="13125154"/>
            <a:ext cx="4453676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 i="1"/>
            </a:lvl1pPr>
          </a:lstStyle>
          <a:p>
            <a:pPr>
              <a:defRPr sz="4500"/>
            </a:pPr>
            <a:r>
              <a:rPr sz="1700"/>
              <a:t>Smith RE, Shahjehan RD. Hiatal Hernia. 2022</a:t>
            </a:r>
          </a:p>
        </p:txBody>
      </p:sp>
      <p:sp>
        <p:nvSpPr>
          <p:cNvPr id="229" name="HIATAL HERNIA"/>
          <p:cNvSpPr txBox="1"/>
          <p:nvPr/>
        </p:nvSpPr>
        <p:spPr>
          <a:xfrm>
            <a:off x="9000965" y="1871982"/>
            <a:ext cx="6382071" cy="113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100" spc="-13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HIATAL HERNIA</a:t>
            </a:r>
          </a:p>
        </p:txBody>
      </p:sp>
      <p:sp>
        <p:nvSpPr>
          <p:cNvPr id="230" name="Type I (sliding type), which represents more than 95% of hiatal hernias, occurs when the GEJ is displaced upwards towards the hiatus.…"/>
          <p:cNvSpPr txBox="1"/>
          <p:nvPr/>
        </p:nvSpPr>
        <p:spPr>
          <a:xfrm>
            <a:off x="6592055" y="6595413"/>
            <a:ext cx="13022212" cy="559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defRPr sz="3300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Type I </a:t>
            </a:r>
            <a:r>
              <a:t>(sliding type), which represents more than 95% of hiatal hernias, occurs when the GEJ is displaced upwards towards the hiatus.</a:t>
            </a:r>
          </a:p>
          <a:p>
            <a:pPr algn="l" defTabSz="1828800">
              <a:defRPr sz="3300" u="sng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defRPr sz="3300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Type II </a:t>
            </a:r>
            <a:r>
              <a:t>is a Paraesophageal hiatal hernia, which occurs when part of the stomach migrates into the mediastinum parallel to the esophagus.</a:t>
            </a:r>
          </a:p>
          <a:p>
            <a:pPr algn="l" defTabSz="1828800">
              <a:defRPr sz="3300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defRPr sz="3300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Type IlI</a:t>
            </a:r>
            <a:r>
              <a:t> is both a paraesophageal hernia and a sliding hernia, where both the GEJ and a portion of the stomach have migrated into the mediastinum.</a:t>
            </a:r>
          </a:p>
          <a:p>
            <a:pPr algn="l" defTabSz="1828800">
              <a:defRPr sz="3300" u="sng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defRPr sz="3300" spc="-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Type IV</a:t>
            </a:r>
            <a:r>
              <a:t> is when the stomach, as well as an additional organ such as the colon, small intestine, or spleen, also herniate into the chest.</a:t>
            </a:r>
          </a:p>
        </p:txBody>
      </p:sp>
      <p:sp>
        <p:nvSpPr>
          <p:cNvPr id="231" name="la parte superiore del Stomaco o altri rigonfiamenti interni dell'organo attraverso lo Iato."/>
          <p:cNvSpPr txBox="1"/>
          <p:nvPr/>
        </p:nvSpPr>
        <p:spPr>
          <a:xfrm>
            <a:off x="5557868" y="3209636"/>
            <a:ext cx="15496987" cy="114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defRPr sz="3700" spc="-6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 parte superiore del Stomaco o altri rigonfiamenti interni dell'organo attraverso lo Iato.</a:t>
            </a:r>
          </a:p>
        </p:txBody>
      </p:sp>
      <p:pic>
        <p:nvPicPr>
          <p:cNvPr id="232" name="Schermata 2025-06-07 alle 11.22.35.png" descr="Schermata 2025-06-07 alle 11.22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01600"/>
            <a:ext cx="4400721" cy="572193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Kohn GP et al., Surg Endosc 2013 (SAGES Guidelines)"/>
          <p:cNvSpPr txBox="1"/>
          <p:nvPr/>
        </p:nvSpPr>
        <p:spPr>
          <a:xfrm>
            <a:off x="18508891" y="12484058"/>
            <a:ext cx="5366717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 i="1"/>
            </a:lvl1pPr>
          </a:lstStyle>
          <a:p>
            <a:pPr>
              <a:defRPr sz="4500"/>
            </a:pPr>
            <a:r>
              <a:rPr sz="1700"/>
              <a:t>Kohn GP et al., Surg Endosc 2013 (SAGES Guidelines)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egli obesi la prevalenza di Ernia Iatale (HH) tra il 20 e il 53%"/>
          <p:cNvSpPr txBox="1"/>
          <p:nvPr/>
        </p:nvSpPr>
        <p:spPr>
          <a:xfrm>
            <a:off x="1683180" y="5197068"/>
            <a:ext cx="21017639" cy="332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Negli obesi la prevalenza di Ernia Iatale (HH) tra il 20 e il 53%</a:t>
            </a:r>
          </a:p>
        </p:txBody>
      </p:sp>
      <p:sp>
        <p:nvSpPr>
          <p:cNvPr id="236" name="El-Serag HB et al. Am J Gastroenterol 2005"/>
          <p:cNvSpPr txBox="1"/>
          <p:nvPr/>
        </p:nvSpPr>
        <p:spPr>
          <a:xfrm>
            <a:off x="17371152" y="12177053"/>
            <a:ext cx="4776279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El-Serag HB et al. Am J Gastroenterol 2005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'incidenza di GERD e le conseguenze correlate a GERD sembrano aumentare in parallelo con la prevalenza globale dell'obesità"/>
          <p:cNvSpPr txBox="1"/>
          <p:nvPr/>
        </p:nvSpPr>
        <p:spPr>
          <a:xfrm>
            <a:off x="5559253" y="2088058"/>
            <a:ext cx="13265494" cy="236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500" b="1" spc="-9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L'incidenza di GERD e le conseguenze correlate a GERD sembrano aumentare in parallelo con la prevalenza globale dell'obesità</a:t>
            </a:r>
          </a:p>
        </p:txBody>
      </p:sp>
      <p:sp>
        <p:nvSpPr>
          <p:cNvPr id="239" name="Hampel H et al. Ann Intern Med 2005"/>
          <p:cNvSpPr txBox="1"/>
          <p:nvPr/>
        </p:nvSpPr>
        <p:spPr>
          <a:xfrm>
            <a:off x="13262344" y="5200270"/>
            <a:ext cx="4157461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Hampel H et al. Ann Intern Med 2005</a:t>
            </a:r>
          </a:p>
        </p:txBody>
      </p:sp>
      <p:sp>
        <p:nvSpPr>
          <p:cNvPr id="240" name="È stato dimostrato che la perdita di peso migliora i sintomi GERD"/>
          <p:cNvSpPr txBox="1"/>
          <p:nvPr/>
        </p:nvSpPr>
        <p:spPr>
          <a:xfrm>
            <a:off x="6245385" y="9059973"/>
            <a:ext cx="11893230" cy="200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È stato dimostrato che la perdita di peso migliora i sintomi GERD</a:t>
            </a:r>
          </a:p>
        </p:txBody>
      </p:sp>
      <p:sp>
        <p:nvSpPr>
          <p:cNvPr id="241" name="El-Hadi M et al. Can J Surg 2014"/>
          <p:cNvSpPr txBox="1"/>
          <p:nvPr/>
        </p:nvSpPr>
        <p:spPr>
          <a:xfrm>
            <a:off x="13803373" y="11245154"/>
            <a:ext cx="3559970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El-Hadi M et al. Can J Surg 2014</a:t>
            </a:r>
          </a:p>
        </p:txBody>
      </p:sp>
      <p:grpSp>
        <p:nvGrpSpPr>
          <p:cNvPr id="244" name="0286e8a3-54f7-46fd-9e5b-cc3d86c9b202.png"/>
          <p:cNvGrpSpPr/>
          <p:nvPr/>
        </p:nvGrpSpPr>
        <p:grpSpPr>
          <a:xfrm>
            <a:off x="1336346" y="7773886"/>
            <a:ext cx="3641205" cy="5411007"/>
            <a:chOff x="0" y="0"/>
            <a:chExt cx="3641204" cy="5411006"/>
          </a:xfrm>
        </p:grpSpPr>
        <p:pic>
          <p:nvPicPr>
            <p:cNvPr id="243" name="0286e8a3-54f7-46fd-9e5b-cc3d86c9b202.png" descr="0286e8a3-54f7-46fd-9e5b-cc3d86c9b20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3387205" cy="50808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0286e8a3-54f7-46fd-9e5b-cc3d86c9b202.png" descr="0286e8a3-54f7-46fd-9e5b-cc3d86c9b202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41205" cy="5411007"/>
            </a:xfrm>
            <a:prstGeom prst="rect">
              <a:avLst/>
            </a:prstGeom>
            <a:effectLst/>
          </p:spPr>
        </p:pic>
      </p:grpSp>
      <p:grpSp>
        <p:nvGrpSpPr>
          <p:cNvPr id="247" name="8cd8c62f-2365-4a90-bda7-c68e54e0f5d7.png"/>
          <p:cNvGrpSpPr/>
          <p:nvPr/>
        </p:nvGrpSpPr>
        <p:grpSpPr>
          <a:xfrm>
            <a:off x="19090438" y="7773886"/>
            <a:ext cx="3641206" cy="5411007"/>
            <a:chOff x="0" y="0"/>
            <a:chExt cx="3641204" cy="5411006"/>
          </a:xfrm>
        </p:grpSpPr>
        <p:pic>
          <p:nvPicPr>
            <p:cNvPr id="246" name="8cd8c62f-2365-4a90-bda7-c68e54e0f5d7.png" descr="8cd8c62f-2365-4a90-bda7-c68e54e0f5d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3387205" cy="50808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8cd8c62f-2365-4a90-bda7-c68e54e0f5d7.png" descr="8cd8c62f-2365-4a90-bda7-c68e54e0f5d7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41205" cy="5411007"/>
            </a:xfrm>
            <a:prstGeom prst="rect">
              <a:avLst/>
            </a:prstGeom>
            <a:effectLst/>
          </p:spPr>
        </p:pic>
      </p:grpSp>
      <p:grpSp>
        <p:nvGrpSpPr>
          <p:cNvPr id="250" name="0286e8a3-54f7-46fd-9e5b-cc3d86c9b202.png"/>
          <p:cNvGrpSpPr/>
          <p:nvPr/>
        </p:nvGrpSpPr>
        <p:grpSpPr>
          <a:xfrm>
            <a:off x="19234716" y="779366"/>
            <a:ext cx="3352650" cy="4978175"/>
            <a:chOff x="0" y="0"/>
            <a:chExt cx="3352649" cy="4978173"/>
          </a:xfrm>
        </p:grpSpPr>
        <p:pic>
          <p:nvPicPr>
            <p:cNvPr id="249" name="0286e8a3-54f7-46fd-9e5b-cc3d86c9b202.png" descr="0286e8a3-54f7-46fd-9e5b-cc3d86c9b20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899"/>
              <a:ext cx="3098650" cy="46479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" name="0286e8a3-54f7-46fd-9e5b-cc3d86c9b202.png" descr="0286e8a3-54f7-46fd-9e5b-cc3d86c9b202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3352650" cy="4978175"/>
            </a:xfrm>
            <a:prstGeom prst="rect">
              <a:avLst/>
            </a:prstGeom>
            <a:effectLst/>
          </p:spPr>
        </p:pic>
      </p:grpSp>
      <p:grpSp>
        <p:nvGrpSpPr>
          <p:cNvPr id="253" name="8cd8c62f-2365-4a90-bda7-c68e54e0f5d7.png"/>
          <p:cNvGrpSpPr/>
          <p:nvPr/>
        </p:nvGrpSpPr>
        <p:grpSpPr>
          <a:xfrm>
            <a:off x="1480624" y="779367"/>
            <a:ext cx="3352650" cy="4978174"/>
            <a:chOff x="0" y="0"/>
            <a:chExt cx="3352649" cy="4978172"/>
          </a:xfrm>
        </p:grpSpPr>
        <p:pic>
          <p:nvPicPr>
            <p:cNvPr id="252" name="8cd8c62f-2365-4a90-bda7-c68e54e0f5d7.png" descr="8cd8c62f-2365-4a90-bda7-c68e54e0f5d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3098650" cy="46479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8cd8c62f-2365-4a90-bda7-c68e54e0f5d7.png" descr="8cd8c62f-2365-4a90-bda7-c68e54e0f5d7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352650" cy="49781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374" y="251739"/>
            <a:ext cx="12757366" cy="859574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ERD con sind. sintomatiche…"/>
          <p:cNvSpPr txBox="1"/>
          <p:nvPr/>
        </p:nvSpPr>
        <p:spPr>
          <a:xfrm>
            <a:off x="14051156" y="5265019"/>
            <a:ext cx="8519797" cy="636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981604" indent="-981604" algn="l" defTabSz="1828800">
              <a:lnSpc>
                <a:spcPct val="90000"/>
              </a:lnSpc>
              <a:buSzPct val="100000"/>
              <a:buAutoNum type="arabicPeriod"/>
              <a:defRPr sz="4300" b="1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GERD con sind. sintomatiche</a:t>
            </a:r>
          </a:p>
          <a:p>
            <a:pPr algn="l" defTabSz="1828800">
              <a:lnSpc>
                <a:spcPct val="90000"/>
              </a:lnSpc>
              <a:defRPr sz="4300" spc="-7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  </a:t>
            </a:r>
            <a:r>
              <a:rPr u="sng"/>
              <a:t>NERD Non-Erosive Reflux Disease</a:t>
            </a:r>
          </a:p>
          <a:p>
            <a:pPr marL="1765300" lvl="2" indent="-546100" algn="l" defTabSz="1828800">
              <a:lnSpc>
                <a:spcPct val="90000"/>
              </a:lnSpc>
              <a:buSzPct val="123000"/>
              <a:buChar char="•"/>
              <a:defRPr sz="4300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Tipica (es. Pirosi e rigurgito)</a:t>
            </a:r>
          </a:p>
          <a:p>
            <a:pPr marL="1765300" lvl="2" indent="-546100" algn="l" defTabSz="1828800">
              <a:lnSpc>
                <a:spcPct val="90000"/>
              </a:lnSpc>
              <a:buSzPct val="123000"/>
              <a:buChar char="•"/>
              <a:defRPr sz="4300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Dolore toracico da Reflusso</a:t>
            </a:r>
          </a:p>
          <a:p>
            <a:pPr lvl="3" algn="l" defTabSz="1828800">
              <a:lnSpc>
                <a:spcPct val="90000"/>
              </a:lnSpc>
              <a:defRPr sz="4300" b="1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981604" indent="-981604" algn="l" defTabSz="1828800">
              <a:lnSpc>
                <a:spcPct val="90000"/>
              </a:lnSpc>
              <a:buSzPct val="100000"/>
              <a:buAutoNum type="arabicPeriod" startAt="2"/>
              <a:defRPr sz="4300" b="1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GERD con Lesioni Tissutali</a:t>
            </a:r>
          </a:p>
          <a:p>
            <a:pPr algn="l" defTabSz="1828800">
              <a:lnSpc>
                <a:spcPct val="90000"/>
              </a:lnSpc>
              <a:defRPr sz="4300" b="1" u="sng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none"/>
              <a:t>        </a:t>
            </a:r>
            <a:r>
              <a:t>ERD  Erosiva</a:t>
            </a:r>
          </a:p>
          <a:p>
            <a:pPr marL="1117600" lvl="1" indent="-228600" algn="l" defTabSz="1828800">
              <a:lnSpc>
                <a:spcPct val="90000"/>
              </a:lnSpc>
              <a:buSzPct val="100000"/>
              <a:buChar char="•"/>
              <a:defRPr sz="4300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Esofagite</a:t>
            </a:r>
          </a:p>
          <a:p>
            <a:pPr marL="1117600" lvl="1" indent="-228600" algn="l" defTabSz="1828800">
              <a:lnSpc>
                <a:spcPct val="90000"/>
              </a:lnSpc>
              <a:buSzPct val="100000"/>
              <a:buChar char="•"/>
              <a:defRPr sz="4300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Stenosi</a:t>
            </a:r>
          </a:p>
          <a:p>
            <a:pPr marL="1117600" lvl="1" indent="-228600" algn="l" defTabSz="1828800">
              <a:lnSpc>
                <a:spcPct val="90000"/>
              </a:lnSpc>
              <a:buSzPct val="100000"/>
              <a:buChar char="•"/>
              <a:defRPr sz="4300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E.B.</a:t>
            </a:r>
          </a:p>
          <a:p>
            <a:pPr marL="1117600" lvl="1" indent="-228600" algn="l" defTabSz="1828800">
              <a:lnSpc>
                <a:spcPct val="90000"/>
              </a:lnSpc>
              <a:buSzPct val="100000"/>
              <a:buChar char="•"/>
              <a:defRPr sz="4300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AdenoCa. E.</a:t>
            </a:r>
          </a:p>
        </p:txBody>
      </p:sp>
      <p:sp>
        <p:nvSpPr>
          <p:cNvPr id="257" name="GERD può essere classificata:"/>
          <p:cNvSpPr txBox="1"/>
          <p:nvPr/>
        </p:nvSpPr>
        <p:spPr>
          <a:xfrm>
            <a:off x="12342746" y="4160424"/>
            <a:ext cx="7883918" cy="778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300" spc="-8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GERD può essere classificata:</a:t>
            </a:r>
          </a:p>
        </p:txBody>
      </p:sp>
      <p:sp>
        <p:nvSpPr>
          <p:cNvPr id="258" name="2006"/>
          <p:cNvSpPr txBox="1"/>
          <p:nvPr/>
        </p:nvSpPr>
        <p:spPr>
          <a:xfrm>
            <a:off x="12377867" y="1014431"/>
            <a:ext cx="1292754" cy="70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300" b="1" spc="-71">
                <a:solidFill>
                  <a:srgbClr val="013D6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2006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374" y="251739"/>
            <a:ext cx="12757366" cy="8595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314" y="505345"/>
            <a:ext cx="14385455" cy="817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chermata 2025-06-06 alle 10.20.14.png" descr="Schermata 2025-06-06 alle 10.20.14.png"/>
          <p:cNvPicPr>
            <a:picLocks noChangeAspect="1"/>
          </p:cNvPicPr>
          <p:nvPr/>
        </p:nvPicPr>
        <p:blipFill>
          <a:blip r:embed="rId5"/>
          <a:srcRect t="53908"/>
          <a:stretch>
            <a:fillRect/>
          </a:stretch>
        </p:blipFill>
        <p:spPr>
          <a:xfrm>
            <a:off x="3068411" y="8370905"/>
            <a:ext cx="17583667" cy="5266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chermata 2025-06-06 alle 10.20.14.png" descr="Schermata 2025-06-06 alle 10.20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89" y="5644736"/>
            <a:ext cx="11637022" cy="756210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he major changes from the original Lyon Consensus criteria include establishment of LA grade B oesophagitis as conclusive GERD evidence…"/>
          <p:cNvSpPr txBox="1"/>
          <p:nvPr/>
        </p:nvSpPr>
        <p:spPr>
          <a:xfrm>
            <a:off x="11972093" y="-39843"/>
            <a:ext cx="12218457" cy="3279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700" b="1" spc="-9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the major changes from the original Lyon Consensus criteria include establishment of LA grade B oesophagitis as conclusive GERD evidence…</a:t>
            </a:r>
          </a:p>
        </p:txBody>
      </p:sp>
      <p:pic>
        <p:nvPicPr>
          <p:cNvPr id="270" name="Schermata 2025-06-06 alle 11.15.14.png" descr="Schermata 2025-06-06 alle 11.15.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50" y="290063"/>
            <a:ext cx="11671301" cy="441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Schermata 2025-06-06 alle 11.17.18.png" descr="Schermata 2025-06-06 alle 11.17.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1841" y="3593681"/>
            <a:ext cx="11451803" cy="1268279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X"/>
          <p:cNvSpPr txBox="1"/>
          <p:nvPr/>
        </p:nvSpPr>
        <p:spPr>
          <a:xfrm>
            <a:off x="7544780" y="6090609"/>
            <a:ext cx="2449970" cy="4553866"/>
          </a:xfrm>
          <a:prstGeom prst="rect">
            <a:avLst/>
          </a:prstGeom>
          <a:ln w="12700">
            <a:miter lim="400000"/>
          </a:ln>
          <a:effectLst>
            <a:outerShdw blurRad="1270000" dist="1143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100">
                <a:solidFill>
                  <a:schemeClr val="accent4">
                    <a:hueOff val="-476017"/>
                    <a:lumOff val="-10042"/>
                  </a:schemeClr>
                </a:solidFill>
              </a:defRPr>
            </a:lvl1pPr>
          </a:lstStyle>
          <a:p>
            <a:r>
              <a:t>X</a:t>
            </a:r>
          </a:p>
        </p:txBody>
      </p:sp>
      <p:sp>
        <p:nvSpPr>
          <p:cNvPr id="273" name="LA grade B"/>
          <p:cNvSpPr txBox="1"/>
          <p:nvPr/>
        </p:nvSpPr>
        <p:spPr>
          <a:xfrm>
            <a:off x="18750247" y="7157584"/>
            <a:ext cx="3166369" cy="83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700" b="1" spc="-9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 grade B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OME SCEGLIERE LA PROCEDURA"/>
          <p:cNvSpPr txBox="1"/>
          <p:nvPr/>
        </p:nvSpPr>
        <p:spPr>
          <a:xfrm>
            <a:off x="1932904" y="6048275"/>
            <a:ext cx="20518191" cy="161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C1D7EC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COME SCEGLIERE LA PROCEDURA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EEVE G…"/>
          <p:cNvSpPr txBox="1"/>
          <p:nvPr/>
        </p:nvSpPr>
        <p:spPr>
          <a:xfrm>
            <a:off x="20264806" y="384207"/>
            <a:ext cx="2908449" cy="3318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92666" indent="-592666" algn="l">
              <a:lnSpc>
                <a:spcPct val="120000"/>
              </a:lnSpc>
              <a:buSzPct val="100000"/>
              <a:buAutoNum type="arabicPeriod"/>
              <a:defRPr sz="3700"/>
            </a:pPr>
            <a:r>
              <a:t>SLEEVE G</a:t>
            </a:r>
          </a:p>
          <a:p>
            <a:pPr marL="592666" indent="-592666" algn="l">
              <a:lnSpc>
                <a:spcPct val="120000"/>
              </a:lnSpc>
              <a:buSzPct val="100000"/>
              <a:buAutoNum type="arabicPeriod"/>
              <a:defRPr sz="3700"/>
            </a:pPr>
            <a:r>
              <a:t>RYGB </a:t>
            </a:r>
          </a:p>
          <a:p>
            <a:pPr marL="592666" indent="-592666" algn="l">
              <a:lnSpc>
                <a:spcPct val="120000"/>
              </a:lnSpc>
              <a:buSzPct val="100000"/>
              <a:buAutoNum type="arabicPeriod"/>
              <a:defRPr sz="3700"/>
            </a:pPr>
            <a:r>
              <a:t>AGB </a:t>
            </a:r>
          </a:p>
          <a:p>
            <a:pPr marL="592666" indent="-592666" algn="l">
              <a:lnSpc>
                <a:spcPct val="120000"/>
              </a:lnSpc>
              <a:buSzPct val="100000"/>
              <a:buAutoNum type="arabicPeriod"/>
              <a:defRPr sz="3700"/>
            </a:pPr>
            <a:r>
              <a:t>BPD/DS </a:t>
            </a:r>
          </a:p>
          <a:p>
            <a:pPr marL="592666" indent="-592666" algn="l">
              <a:lnSpc>
                <a:spcPct val="120000"/>
              </a:lnSpc>
              <a:buSzPct val="100000"/>
              <a:buAutoNum type="arabicPeriod"/>
              <a:defRPr sz="3700"/>
            </a:pPr>
            <a:r>
              <a:t>SADI-S</a:t>
            </a:r>
          </a:p>
        </p:txBody>
      </p:sp>
      <p:pic>
        <p:nvPicPr>
          <p:cNvPr id="280" name="Schermata 2025-04-02 alle 11.10.00.png" descr="Schermata 2025-04-02 alle 11.10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48" y="88376"/>
            <a:ext cx="11384244" cy="3910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Schermata 2025-04-02 alle 11.18.51.png" descr="Schermata 2025-04-02 alle 11.18.51.png"/>
          <p:cNvPicPr>
            <a:picLocks noChangeAspect="1"/>
          </p:cNvPicPr>
          <p:nvPr/>
        </p:nvPicPr>
        <p:blipFill>
          <a:blip r:embed="rId3"/>
          <a:srcRect t="18556" r="49870"/>
          <a:stretch>
            <a:fillRect/>
          </a:stretch>
        </p:blipFill>
        <p:spPr>
          <a:xfrm>
            <a:off x="11181956" y="4914331"/>
            <a:ext cx="11336640" cy="741700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Ovale"/>
          <p:cNvSpPr/>
          <p:nvPr/>
        </p:nvSpPr>
        <p:spPr>
          <a:xfrm>
            <a:off x="19204781" y="55913"/>
            <a:ext cx="4827867" cy="3896064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3" name="Ovale"/>
          <p:cNvSpPr/>
          <p:nvPr/>
        </p:nvSpPr>
        <p:spPr>
          <a:xfrm>
            <a:off x="16304680" y="7732607"/>
            <a:ext cx="5182430" cy="4291724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4" name="Schermata 2025-05-09 alle 10.22.32.png" descr="Schermata 2025-05-09 alle 10.22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935" y="-89589"/>
            <a:ext cx="7299046" cy="403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chermata 2025-05-09 alle 10.24.09.png" descr="Schermata 2025-05-09 alle 10.24.09.png"/>
          <p:cNvPicPr>
            <a:picLocks noChangeAspect="1"/>
          </p:cNvPicPr>
          <p:nvPr/>
        </p:nvPicPr>
        <p:blipFill>
          <a:blip r:embed="rId5"/>
          <a:srcRect l="22082" t="13651" r="30402" b="40718"/>
          <a:stretch>
            <a:fillRect/>
          </a:stretch>
        </p:blipFill>
        <p:spPr>
          <a:xfrm>
            <a:off x="189667" y="8747573"/>
            <a:ext cx="10958646" cy="234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hermata 2025-05-09 alle 10.24.09.png" descr="Schermata 2025-05-09 alle 10.24.09.png"/>
          <p:cNvPicPr>
            <a:picLocks noChangeAspect="1"/>
          </p:cNvPicPr>
          <p:nvPr/>
        </p:nvPicPr>
        <p:blipFill>
          <a:blip r:embed="rId5"/>
          <a:srcRect r="77951" b="40718"/>
          <a:stretch>
            <a:fillRect/>
          </a:stretch>
        </p:blipFill>
        <p:spPr>
          <a:xfrm>
            <a:off x="2662944" y="4818696"/>
            <a:ext cx="6012441" cy="3602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Benjamin Clapp et al.  2024"/>
          <p:cNvSpPr txBox="1"/>
          <p:nvPr/>
        </p:nvSpPr>
        <p:spPr>
          <a:xfrm>
            <a:off x="19061897" y="11594674"/>
            <a:ext cx="323418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/>
            </a:lvl1pPr>
          </a:lstStyle>
          <a:p>
            <a:r>
              <a:t>Benjamin Clapp et al.  2024</a:t>
            </a:r>
          </a:p>
        </p:txBody>
      </p:sp>
      <p:pic>
        <p:nvPicPr>
          <p:cNvPr id="289" name="Schermata 2025-04-15 alle 13.11.03.png" descr="Schermata 2025-04-15 alle 13.11.03.png"/>
          <p:cNvPicPr>
            <a:picLocks noChangeAspect="1"/>
          </p:cNvPicPr>
          <p:nvPr/>
        </p:nvPicPr>
        <p:blipFill>
          <a:blip r:embed="rId2"/>
          <a:srcRect l="2450" r="4491" b="16299"/>
          <a:stretch>
            <a:fillRect/>
          </a:stretch>
        </p:blipFill>
        <p:spPr>
          <a:xfrm>
            <a:off x="2614789" y="2052208"/>
            <a:ext cx="20775635" cy="1014635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Benjamin Clapp et al.  2024"/>
          <p:cNvSpPr txBox="1"/>
          <p:nvPr/>
        </p:nvSpPr>
        <p:spPr>
          <a:xfrm>
            <a:off x="19887397" y="12968395"/>
            <a:ext cx="323418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/>
            </a:lvl1pPr>
          </a:lstStyle>
          <a:p>
            <a:r>
              <a:t>Benjamin Clapp et al.  2024</a:t>
            </a:r>
          </a:p>
        </p:txBody>
      </p:sp>
      <p:sp>
        <p:nvSpPr>
          <p:cNvPr id="291" name="Trends in USA: 2011–2022"/>
          <p:cNvSpPr txBox="1"/>
          <p:nvPr/>
        </p:nvSpPr>
        <p:spPr>
          <a:xfrm>
            <a:off x="7323480" y="488475"/>
            <a:ext cx="9737041" cy="105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>
                <a:solidFill>
                  <a:srgbClr val="000000"/>
                </a:solidFill>
              </a:defRPr>
            </a:lvl1pPr>
          </a:lstStyle>
          <a:p>
            <a:r>
              <a:t>Trends in USA: 2011–2022</a:t>
            </a:r>
          </a:p>
        </p:txBody>
      </p:sp>
      <p:sp>
        <p:nvSpPr>
          <p:cNvPr id="292" name="SG"/>
          <p:cNvSpPr txBox="1"/>
          <p:nvPr/>
        </p:nvSpPr>
        <p:spPr>
          <a:xfrm>
            <a:off x="5897026" y="9995074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3" name="SG"/>
          <p:cNvSpPr txBox="1"/>
          <p:nvPr/>
        </p:nvSpPr>
        <p:spPr>
          <a:xfrm>
            <a:off x="7578020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4" name="SG"/>
          <p:cNvSpPr txBox="1"/>
          <p:nvPr/>
        </p:nvSpPr>
        <p:spPr>
          <a:xfrm>
            <a:off x="9259013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5" name="SG"/>
          <p:cNvSpPr txBox="1"/>
          <p:nvPr/>
        </p:nvSpPr>
        <p:spPr>
          <a:xfrm>
            <a:off x="10940006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6" name="SG"/>
          <p:cNvSpPr txBox="1"/>
          <p:nvPr/>
        </p:nvSpPr>
        <p:spPr>
          <a:xfrm>
            <a:off x="12439701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7" name="SG"/>
          <p:cNvSpPr txBox="1"/>
          <p:nvPr/>
        </p:nvSpPr>
        <p:spPr>
          <a:xfrm>
            <a:off x="14200393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8" name="SG"/>
          <p:cNvSpPr txBox="1"/>
          <p:nvPr/>
        </p:nvSpPr>
        <p:spPr>
          <a:xfrm>
            <a:off x="15836287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299" name="SG"/>
          <p:cNvSpPr txBox="1"/>
          <p:nvPr/>
        </p:nvSpPr>
        <p:spPr>
          <a:xfrm>
            <a:off x="17460779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300" name="SG"/>
          <p:cNvSpPr txBox="1"/>
          <p:nvPr/>
        </p:nvSpPr>
        <p:spPr>
          <a:xfrm>
            <a:off x="19141772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301" name="SG"/>
          <p:cNvSpPr txBox="1"/>
          <p:nvPr/>
        </p:nvSpPr>
        <p:spPr>
          <a:xfrm>
            <a:off x="20784666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302" name="SG"/>
          <p:cNvSpPr txBox="1"/>
          <p:nvPr/>
        </p:nvSpPr>
        <p:spPr>
          <a:xfrm>
            <a:off x="22413562" y="9785375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303" name="RYGB"/>
          <p:cNvSpPr txBox="1"/>
          <p:nvPr/>
        </p:nvSpPr>
        <p:spPr>
          <a:xfrm>
            <a:off x="4055635" y="8982479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04" name="RYGB"/>
          <p:cNvSpPr txBox="1"/>
          <p:nvPr/>
        </p:nvSpPr>
        <p:spPr>
          <a:xfrm>
            <a:off x="5643090" y="8254782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05" name="RYGB"/>
          <p:cNvSpPr txBox="1"/>
          <p:nvPr/>
        </p:nvSpPr>
        <p:spPr>
          <a:xfrm>
            <a:off x="7324083" y="7682485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06" name="RYGB"/>
          <p:cNvSpPr txBox="1"/>
          <p:nvPr/>
        </p:nvSpPr>
        <p:spPr>
          <a:xfrm>
            <a:off x="9005076" y="7369187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07" name="RYGB"/>
          <p:cNvSpPr txBox="1"/>
          <p:nvPr/>
        </p:nvSpPr>
        <p:spPr>
          <a:xfrm>
            <a:off x="10686070" y="6973599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08" name="RYGB"/>
          <p:cNvSpPr txBox="1"/>
          <p:nvPr/>
        </p:nvSpPr>
        <p:spPr>
          <a:xfrm>
            <a:off x="12367063" y="6608501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09" name="RYGB"/>
          <p:cNvSpPr txBox="1"/>
          <p:nvPr/>
        </p:nvSpPr>
        <p:spPr>
          <a:xfrm>
            <a:off x="13946457" y="6295203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10" name="RYGB"/>
          <p:cNvSpPr txBox="1"/>
          <p:nvPr/>
        </p:nvSpPr>
        <p:spPr>
          <a:xfrm>
            <a:off x="15582351" y="5682233"/>
            <a:ext cx="1158241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11" name="RYGB"/>
          <p:cNvSpPr txBox="1"/>
          <p:nvPr/>
        </p:nvSpPr>
        <p:spPr>
          <a:xfrm>
            <a:off x="17206842" y="5682233"/>
            <a:ext cx="1158241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12" name="RYGB"/>
          <p:cNvSpPr txBox="1"/>
          <p:nvPr/>
        </p:nvSpPr>
        <p:spPr>
          <a:xfrm>
            <a:off x="18887836" y="6851395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13" name="RYGB"/>
          <p:cNvSpPr txBox="1"/>
          <p:nvPr/>
        </p:nvSpPr>
        <p:spPr>
          <a:xfrm>
            <a:off x="20530729" y="5682233"/>
            <a:ext cx="1158241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14" name="RYGB"/>
          <p:cNvSpPr txBox="1"/>
          <p:nvPr/>
        </p:nvSpPr>
        <p:spPr>
          <a:xfrm>
            <a:off x="22159625" y="5084037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15" name="SG"/>
          <p:cNvSpPr txBox="1"/>
          <p:nvPr/>
        </p:nvSpPr>
        <p:spPr>
          <a:xfrm>
            <a:off x="4220671" y="10406973"/>
            <a:ext cx="65036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SG</a:t>
            </a:r>
          </a:p>
        </p:txBody>
      </p:sp>
      <p:sp>
        <p:nvSpPr>
          <p:cNvPr id="316" name="REVISIONS"/>
          <p:cNvSpPr txBox="1"/>
          <p:nvPr/>
        </p:nvSpPr>
        <p:spPr>
          <a:xfrm>
            <a:off x="9305814" y="5682233"/>
            <a:ext cx="2096644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REVISIONS</a:t>
            </a:r>
          </a:p>
        </p:txBody>
      </p:sp>
      <p:sp>
        <p:nvSpPr>
          <p:cNvPr id="317" name="REVISIONS"/>
          <p:cNvSpPr txBox="1"/>
          <p:nvPr/>
        </p:nvSpPr>
        <p:spPr>
          <a:xfrm>
            <a:off x="12696200" y="5391230"/>
            <a:ext cx="209664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REVISIONS</a:t>
            </a:r>
          </a:p>
        </p:txBody>
      </p:sp>
      <p:sp>
        <p:nvSpPr>
          <p:cNvPr id="318" name="REVISIONS"/>
          <p:cNvSpPr txBox="1"/>
          <p:nvPr/>
        </p:nvSpPr>
        <p:spPr>
          <a:xfrm>
            <a:off x="15931187" y="4430434"/>
            <a:ext cx="2096644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REVISIONS</a:t>
            </a:r>
          </a:p>
        </p:txBody>
      </p:sp>
      <p:sp>
        <p:nvSpPr>
          <p:cNvPr id="319" name="REVISIONS"/>
          <p:cNvSpPr txBox="1"/>
          <p:nvPr/>
        </p:nvSpPr>
        <p:spPr>
          <a:xfrm>
            <a:off x="20927366" y="4013536"/>
            <a:ext cx="2096644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REVISIONS</a:t>
            </a:r>
          </a:p>
        </p:txBody>
      </p:sp>
      <p:sp>
        <p:nvSpPr>
          <p:cNvPr id="320" name="AGB"/>
          <p:cNvSpPr txBox="1"/>
          <p:nvPr/>
        </p:nvSpPr>
        <p:spPr>
          <a:xfrm>
            <a:off x="4970775" y="6973599"/>
            <a:ext cx="91135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AGB</a:t>
            </a:r>
          </a:p>
        </p:txBody>
      </p:sp>
      <p:sp>
        <p:nvSpPr>
          <p:cNvPr id="321" name="AGB"/>
          <p:cNvSpPr txBox="1"/>
          <p:nvPr/>
        </p:nvSpPr>
        <p:spPr>
          <a:xfrm>
            <a:off x="9898459" y="6327917"/>
            <a:ext cx="91135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AGB</a:t>
            </a:r>
          </a:p>
        </p:txBody>
      </p:sp>
      <p:sp>
        <p:nvSpPr>
          <p:cNvPr id="322" name="AGB"/>
          <p:cNvSpPr txBox="1"/>
          <p:nvPr/>
        </p:nvSpPr>
        <p:spPr>
          <a:xfrm>
            <a:off x="8226302" y="6481501"/>
            <a:ext cx="91135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AGB</a:t>
            </a:r>
          </a:p>
        </p:txBody>
      </p:sp>
      <p:sp>
        <p:nvSpPr>
          <p:cNvPr id="323" name="REVISIONS"/>
          <p:cNvSpPr txBox="1"/>
          <p:nvPr/>
        </p:nvSpPr>
        <p:spPr>
          <a:xfrm>
            <a:off x="18399585" y="5682233"/>
            <a:ext cx="2096644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REVISIONS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chermata 2025-05-09 alle 10.08.34.png" descr="Schermata 2025-05-09 alle 10.08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93" y="861210"/>
            <a:ext cx="23892127" cy="10377812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Benjamin Clapp et al.  2024"/>
          <p:cNvSpPr txBox="1"/>
          <p:nvPr/>
        </p:nvSpPr>
        <p:spPr>
          <a:xfrm>
            <a:off x="19887397" y="11594674"/>
            <a:ext cx="323418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/>
            </a:lvl1pPr>
          </a:lstStyle>
          <a:p>
            <a:r>
              <a:t>Benjamin Clapp et al.  2024</a:t>
            </a:r>
          </a:p>
        </p:txBody>
      </p:sp>
      <p:sp>
        <p:nvSpPr>
          <p:cNvPr id="327" name="REVISION"/>
          <p:cNvSpPr txBox="1"/>
          <p:nvPr/>
        </p:nvSpPr>
        <p:spPr>
          <a:xfrm>
            <a:off x="17416682" y="8174786"/>
            <a:ext cx="1849756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REVISION</a:t>
            </a:r>
          </a:p>
        </p:txBody>
      </p:sp>
      <p:sp>
        <p:nvSpPr>
          <p:cNvPr id="328" name="RYGB"/>
          <p:cNvSpPr txBox="1"/>
          <p:nvPr/>
        </p:nvSpPr>
        <p:spPr>
          <a:xfrm>
            <a:off x="18912938" y="6817032"/>
            <a:ext cx="115824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RYGB</a:t>
            </a:r>
          </a:p>
        </p:txBody>
      </p:sp>
      <p:sp>
        <p:nvSpPr>
          <p:cNvPr id="329" name="SLEEVE"/>
          <p:cNvSpPr txBox="1"/>
          <p:nvPr/>
        </p:nvSpPr>
        <p:spPr>
          <a:xfrm>
            <a:off x="18912938" y="2644651"/>
            <a:ext cx="1504189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000000"/>
                </a:solidFill>
              </a:defRPr>
            </a:lvl1pPr>
          </a:lstStyle>
          <a:p>
            <a:r>
              <a:t>SLEEVE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a prevalenza di GERD è compresa tra il 9 e il 42% nella popolazione generale"/>
          <p:cNvSpPr txBox="1"/>
          <p:nvPr/>
        </p:nvSpPr>
        <p:spPr>
          <a:xfrm>
            <a:off x="3651324" y="3248161"/>
            <a:ext cx="18155580" cy="502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 prevalenza di GERD è compresa tra il 9 e il 42% nella popolazione generale </a:t>
            </a:r>
          </a:p>
        </p:txBody>
      </p:sp>
      <p:sp>
        <p:nvSpPr>
          <p:cNvPr id="168" name="Delaney BC. Et al. Journal of Visceral Surgery  2023"/>
          <p:cNvSpPr txBox="1"/>
          <p:nvPr/>
        </p:nvSpPr>
        <p:spPr>
          <a:xfrm>
            <a:off x="17335418" y="12695731"/>
            <a:ext cx="5593442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Delaney BC. Et al. Journal of Visceral Surgery  2023</a:t>
            </a:r>
          </a:p>
        </p:txBody>
      </p:sp>
      <p:sp>
        <p:nvSpPr>
          <p:cNvPr id="169" name="El-Serag H et al. Aliment Pharmacol Ther 2009"/>
          <p:cNvSpPr txBox="1"/>
          <p:nvPr/>
        </p:nvSpPr>
        <p:spPr>
          <a:xfrm>
            <a:off x="17805717" y="11959769"/>
            <a:ext cx="5180045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El-Serag H et al. Aliment Pharmacol Ther 2009 </a:t>
            </a:r>
          </a:p>
        </p:txBody>
      </p:sp>
      <p:grpSp>
        <p:nvGrpSpPr>
          <p:cNvPr id="172" name="Unknown.jpeg"/>
          <p:cNvGrpSpPr/>
          <p:nvPr/>
        </p:nvGrpSpPr>
        <p:grpSpPr>
          <a:xfrm>
            <a:off x="76200" y="8975672"/>
            <a:ext cx="6739926" cy="4880028"/>
            <a:chOff x="0" y="0"/>
            <a:chExt cx="6739925" cy="4880027"/>
          </a:xfrm>
        </p:grpSpPr>
        <p:pic>
          <p:nvPicPr>
            <p:cNvPr id="171" name="Unknown.jpeg" descr="Unknown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6485926" cy="45498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" name="Unknown.jpeg" descr="Unknown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739926" cy="4880028"/>
            </a:xfrm>
            <a:prstGeom prst="rect">
              <a:avLst/>
            </a:prstGeom>
            <a:effectLst/>
          </p:spPr>
        </p:pic>
      </p:grpSp>
      <p:pic>
        <p:nvPicPr>
          <p:cNvPr id="173" name="Unknown-1.jpeg" descr="Unknown-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251" y="8123071"/>
            <a:ext cx="5861725" cy="55169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images.jpeg"/>
          <p:cNvGrpSpPr/>
          <p:nvPr/>
        </p:nvGrpSpPr>
        <p:grpSpPr>
          <a:xfrm>
            <a:off x="-25400" y="42604"/>
            <a:ext cx="7721797" cy="2502325"/>
            <a:chOff x="0" y="0"/>
            <a:chExt cx="7721796" cy="2502323"/>
          </a:xfrm>
        </p:grpSpPr>
        <p:pic>
          <p:nvPicPr>
            <p:cNvPr id="175" name="images.jpeg" descr="images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7467797" cy="21721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images.jpeg" descr="images.jpe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721797" cy="25023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ICOB BANCA DATI"/>
          <p:cNvSpPr txBox="1"/>
          <p:nvPr/>
        </p:nvSpPr>
        <p:spPr>
          <a:xfrm>
            <a:off x="20309470" y="12308604"/>
            <a:ext cx="245211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/>
            </a:lvl1pPr>
          </a:lstStyle>
          <a:p>
            <a:r>
              <a:t>SICOB BANCA DATI</a:t>
            </a:r>
          </a:p>
        </p:txBody>
      </p:sp>
      <p:pic>
        <p:nvPicPr>
          <p:cNvPr id="332" name="Schermata 2025-05-28 alle 10.10.52.png" descr="Schermata 2025-05-28 alle 10.10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2" y="1882993"/>
            <a:ext cx="11230430" cy="5253192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PROCEDURE BARIATRICHE ITALIA 2024"/>
          <p:cNvSpPr txBox="1"/>
          <p:nvPr/>
        </p:nvSpPr>
        <p:spPr>
          <a:xfrm>
            <a:off x="4631080" y="462980"/>
            <a:ext cx="15121841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>
                <a:solidFill>
                  <a:srgbClr val="000000"/>
                </a:solidFill>
              </a:defRPr>
            </a:lvl1pPr>
          </a:lstStyle>
          <a:p>
            <a:r>
              <a:t>PROCEDURE BARIATRICHE ITALIA 2024</a:t>
            </a:r>
          </a:p>
        </p:txBody>
      </p:sp>
      <p:sp>
        <p:nvSpPr>
          <p:cNvPr id="334" name="SLEEVE   10.490…"/>
          <p:cNvSpPr txBox="1"/>
          <p:nvPr/>
        </p:nvSpPr>
        <p:spPr>
          <a:xfrm>
            <a:off x="3245311" y="7292689"/>
            <a:ext cx="8112210" cy="3507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8300" b="1" spc="-138">
                <a:solidFill>
                  <a:srgbClr val="85618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SLEEVE   10.490</a:t>
            </a:r>
          </a:p>
          <a:p>
            <a:pPr algn="l" defTabSz="1828800">
              <a:lnSpc>
                <a:spcPct val="90000"/>
              </a:lnSpc>
              <a:defRPr sz="8300" b="1" spc="-138">
                <a:solidFill>
                  <a:srgbClr val="DFC77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RYGB         2.554</a:t>
            </a:r>
          </a:p>
          <a:p>
            <a:pPr algn="l" defTabSz="1828800">
              <a:lnSpc>
                <a:spcPct val="90000"/>
              </a:lnSpc>
              <a:defRPr sz="8300" b="1" spc="-138">
                <a:solidFill>
                  <a:srgbClr val="6BA4C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OAGB        1.674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ICOB BANCA DATI"/>
          <p:cNvSpPr txBox="1"/>
          <p:nvPr/>
        </p:nvSpPr>
        <p:spPr>
          <a:xfrm>
            <a:off x="20309470" y="12308604"/>
            <a:ext cx="245211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1"/>
            </a:lvl1pPr>
          </a:lstStyle>
          <a:p>
            <a:r>
              <a:t>SICOB BANCA DATI</a:t>
            </a:r>
          </a:p>
        </p:txBody>
      </p:sp>
      <p:pic>
        <p:nvPicPr>
          <p:cNvPr id="337" name="Schermata 2025-05-28 alle 10.10.52.png" descr="Schermata 2025-05-28 alle 10.10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92" y="1882993"/>
            <a:ext cx="11230430" cy="525319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PROCEDURE BARIATRICHE ITALIA 2024"/>
          <p:cNvSpPr txBox="1"/>
          <p:nvPr/>
        </p:nvSpPr>
        <p:spPr>
          <a:xfrm>
            <a:off x="4631080" y="462980"/>
            <a:ext cx="15121841" cy="105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>
                <a:solidFill>
                  <a:srgbClr val="000000"/>
                </a:solidFill>
              </a:defRPr>
            </a:lvl1pPr>
          </a:lstStyle>
          <a:p>
            <a:r>
              <a:t>PROCEDURE BARIATRICHE ITALIA 2024</a:t>
            </a:r>
          </a:p>
        </p:txBody>
      </p:sp>
      <p:sp>
        <p:nvSpPr>
          <p:cNvPr id="339" name="SLEEVE   10.490…"/>
          <p:cNvSpPr txBox="1"/>
          <p:nvPr/>
        </p:nvSpPr>
        <p:spPr>
          <a:xfrm>
            <a:off x="3245311" y="7292689"/>
            <a:ext cx="8112209" cy="3507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8300" b="1" spc="-138">
                <a:solidFill>
                  <a:srgbClr val="85618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SLEEVE   10.490</a:t>
            </a:r>
          </a:p>
          <a:p>
            <a:pPr algn="l" defTabSz="1828800">
              <a:lnSpc>
                <a:spcPct val="90000"/>
              </a:lnSpc>
              <a:defRPr sz="8300" b="1" spc="-138">
                <a:solidFill>
                  <a:srgbClr val="DFC77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RYGB         2.554</a:t>
            </a:r>
          </a:p>
          <a:p>
            <a:pPr algn="l" defTabSz="1828800">
              <a:lnSpc>
                <a:spcPct val="90000"/>
              </a:lnSpc>
              <a:defRPr sz="8300" b="1" spc="-138">
                <a:solidFill>
                  <a:srgbClr val="6BA4C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OAGB        1.674</a:t>
            </a:r>
          </a:p>
        </p:txBody>
      </p:sp>
      <p:sp>
        <p:nvSpPr>
          <p:cNvPr id="340" name="14722/15727 = 93.4%"/>
          <p:cNvSpPr txBox="1"/>
          <p:nvPr/>
        </p:nvSpPr>
        <p:spPr>
          <a:xfrm>
            <a:off x="3150148" y="11698524"/>
            <a:ext cx="13294123" cy="161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14722/15727 = 93.4%</a:t>
            </a:r>
          </a:p>
        </p:txBody>
      </p:sp>
      <p:grpSp>
        <p:nvGrpSpPr>
          <p:cNvPr id="343" name="i-tre-moschettieri-anno-1948-usa-van-heflin-concerto-giovani-robert-coote-direttore-george-sidney-b7w5tb.jpg"/>
          <p:cNvGrpSpPr/>
          <p:nvPr/>
        </p:nvGrpSpPr>
        <p:grpSpPr>
          <a:xfrm>
            <a:off x="16215019" y="3409136"/>
            <a:ext cx="6406647" cy="7507328"/>
            <a:chOff x="0" y="0"/>
            <a:chExt cx="6406645" cy="7507327"/>
          </a:xfrm>
        </p:grpSpPr>
        <p:pic>
          <p:nvPicPr>
            <p:cNvPr id="342" name="i-tre-moschettieri-anno-1948-usa-van-heflin-concerto-giovani-robert-coote-direttore-george-sidney-b7w5tb.jpg" descr="i-tre-moschettieri-anno-1948-usa-van-heflin-concerto-giovani-robert-coote-direttore-george-sidney-b7w5tb.jpg"/>
            <p:cNvPicPr>
              <a:picLocks noChangeAspect="1"/>
            </p:cNvPicPr>
            <p:nvPr/>
          </p:nvPicPr>
          <p:blipFill>
            <a:blip r:embed="rId3"/>
            <a:srcRect t="11337" b="16031"/>
            <a:stretch>
              <a:fillRect/>
            </a:stretch>
          </p:blipFill>
          <p:spPr>
            <a:xfrm>
              <a:off x="152399" y="101600"/>
              <a:ext cx="6045592" cy="7113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" name="i-tre-moschettieri-anno-1948-usa-van-heflin-concerto-giovani-robert-coote-direttore-george-sidney-b7w5tb.jpg" descr="i-tre-moschettieri-anno-1948-usa-van-heflin-concerto-giovani-robert-coote-direttore-george-sidney-b7w5tb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6406646" cy="75073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8 studi hanno utilizzato test di funzionalità esofagea, con risultati paradossali!…"/>
          <p:cNvSpPr txBox="1"/>
          <p:nvPr/>
        </p:nvSpPr>
        <p:spPr>
          <a:xfrm>
            <a:off x="13051231" y="2874114"/>
            <a:ext cx="10881673" cy="756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8 studi hanno utilizzato test di funzionalità esofagea, con risultati paradossali!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L’incidenza (ponderata) di nuovi sintomi da GERD è stata di circa 20% con elevata eterogeneità. </a:t>
            </a:r>
            <a:r>
              <a:rPr u="sng"/>
              <a:t>L’esofagite di nuova insorgenza varia dal 6.3% al 63% !!!</a:t>
            </a:r>
          </a:p>
        </p:txBody>
      </p:sp>
      <p:pic>
        <p:nvPicPr>
          <p:cNvPr id="34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349" y="-562307"/>
            <a:ext cx="14050869" cy="14840614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leeve e GERD"/>
          <p:cNvSpPr txBox="1"/>
          <p:nvPr/>
        </p:nvSpPr>
        <p:spPr>
          <a:xfrm>
            <a:off x="14471578" y="1442638"/>
            <a:ext cx="4418849" cy="85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Sleeve e GERD</a:t>
            </a:r>
          </a:p>
        </p:txBody>
      </p:sp>
      <p:sp>
        <p:nvSpPr>
          <p:cNvPr id="348" name="2016"/>
          <p:cNvSpPr txBox="1"/>
          <p:nvPr/>
        </p:nvSpPr>
        <p:spPr>
          <a:xfrm>
            <a:off x="12586978" y="414217"/>
            <a:ext cx="1583437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2016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magine" descr="Immagine"/>
          <p:cNvPicPr>
            <a:picLocks noChangeAspect="1"/>
          </p:cNvPicPr>
          <p:nvPr/>
        </p:nvPicPr>
        <p:blipFill>
          <a:blip r:embed="rId3"/>
          <a:srcRect l="3460" b="19875"/>
          <a:stretch>
            <a:fillRect/>
          </a:stretch>
        </p:blipFill>
        <p:spPr>
          <a:xfrm>
            <a:off x="-39820" y="-440641"/>
            <a:ext cx="10883197" cy="3636553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Bariatric Outcomes Longitudinal Database (BOLD) is a US national bariatric database established in 2007"/>
          <p:cNvSpPr txBox="1"/>
          <p:nvPr/>
        </p:nvSpPr>
        <p:spPr>
          <a:xfrm>
            <a:off x="633062" y="3833800"/>
            <a:ext cx="22712993" cy="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300" b="1" spc="-7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Bariatric Outcomes Longitudinal Database (BOLD) is a US national bariatric database established in 2007</a:t>
            </a:r>
          </a:p>
        </p:txBody>
      </p:sp>
      <p:pic>
        <p:nvPicPr>
          <p:cNvPr id="354" name="Immagine" descr="Immagin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11693" y="3873607"/>
            <a:ext cx="11322551" cy="10232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9" y="5440495"/>
            <a:ext cx="11422533" cy="7736042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JAMA Surgery 2014"/>
          <p:cNvSpPr txBox="1"/>
          <p:nvPr/>
        </p:nvSpPr>
        <p:spPr>
          <a:xfrm>
            <a:off x="12842816" y="1230990"/>
            <a:ext cx="4245217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200" b="1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JAMA Surgery 2014</a:t>
            </a:r>
          </a:p>
        </p:txBody>
      </p:sp>
      <p:pic>
        <p:nvPicPr>
          <p:cNvPr id="357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2789" y="7528704"/>
            <a:ext cx="2323737" cy="564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62042" y="10629492"/>
            <a:ext cx="783050" cy="1903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2049" y="8479139"/>
            <a:ext cx="2454499" cy="1531755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GERD DOPO SLEEVE E RYGBP"/>
          <p:cNvSpPr txBox="1"/>
          <p:nvPr/>
        </p:nvSpPr>
        <p:spPr>
          <a:xfrm>
            <a:off x="13156861" y="1905405"/>
            <a:ext cx="5093242" cy="5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3400" b="1" spc="-5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GERD DOPO SLEEVE E RYGBP</a:t>
            </a:r>
          </a:p>
        </p:txBody>
      </p:sp>
      <p:sp>
        <p:nvSpPr>
          <p:cNvPr id="361" name="4.832 SG e 33.867 RYGB"/>
          <p:cNvSpPr txBox="1"/>
          <p:nvPr/>
        </p:nvSpPr>
        <p:spPr>
          <a:xfrm>
            <a:off x="13120877" y="2552298"/>
            <a:ext cx="5165210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200" b="1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4.832 SG e 33.867 RYGB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46" y="10130"/>
            <a:ext cx="13611668" cy="583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714" y="326278"/>
            <a:ext cx="9084034" cy="13063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04" y="7164827"/>
            <a:ext cx="14152889" cy="370112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Ovale"/>
          <p:cNvSpPr/>
          <p:nvPr/>
        </p:nvSpPr>
        <p:spPr>
          <a:xfrm>
            <a:off x="3414701" y="8678081"/>
            <a:ext cx="4673434" cy="501896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Ovale"/>
          <p:cNvSpPr/>
          <p:nvPr/>
        </p:nvSpPr>
        <p:spPr>
          <a:xfrm>
            <a:off x="3414701" y="9676193"/>
            <a:ext cx="4673434" cy="407440"/>
          </a:xfrm>
          <a:prstGeom prst="ellips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26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59" y="6016812"/>
            <a:ext cx="12905061" cy="581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2065" y="-582315"/>
            <a:ext cx="12486966" cy="685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7564" y="22126"/>
            <a:ext cx="8800568" cy="13524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Linea Linea" descr="Linea Linea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234427" y="10634917"/>
            <a:ext cx="3478845" cy="114301"/>
          </a:xfrm>
          <a:prstGeom prst="rect">
            <a:avLst/>
          </a:prstGeom>
        </p:spPr>
      </p:pic>
      <p:pic>
        <p:nvPicPr>
          <p:cNvPr id="378" name="Linea Linea" descr="Linea Linea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234427" y="10145800"/>
            <a:ext cx="3478845" cy="114301"/>
          </a:xfrm>
          <a:prstGeom prst="rect">
            <a:avLst/>
          </a:prstGeom>
        </p:spPr>
      </p:pic>
      <p:sp>
        <p:nvSpPr>
          <p:cNvPr id="380" name="Miglioramento           13% vs 38%"/>
          <p:cNvSpPr txBox="1"/>
          <p:nvPr/>
        </p:nvSpPr>
        <p:spPr>
          <a:xfrm>
            <a:off x="5062889" y="11881337"/>
            <a:ext cx="5682469" cy="5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3400" b="1" spc="-5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Miglioramento           13% vs 38%</a:t>
            </a:r>
          </a:p>
        </p:txBody>
      </p:sp>
      <p:sp>
        <p:nvSpPr>
          <p:cNvPr id="381" name="Peggioramento             49% vs 9%"/>
          <p:cNvSpPr txBox="1"/>
          <p:nvPr/>
        </p:nvSpPr>
        <p:spPr>
          <a:xfrm>
            <a:off x="5048777" y="12486712"/>
            <a:ext cx="5710693" cy="5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3400" b="1" spc="-5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Peggioramento             49% vs 9%</a:t>
            </a:r>
          </a:p>
        </p:txBody>
      </p:sp>
      <p:pic>
        <p:nvPicPr>
          <p:cNvPr id="382" name="Linea Linea" descr="Linea Linea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234427" y="8394910"/>
            <a:ext cx="3478845" cy="114301"/>
          </a:xfrm>
          <a:prstGeom prst="rect">
            <a:avLst/>
          </a:prstGeom>
        </p:spPr>
      </p:pic>
      <p:sp>
        <p:nvSpPr>
          <p:cNvPr id="384" name="10a FU"/>
          <p:cNvSpPr txBox="1"/>
          <p:nvPr/>
        </p:nvSpPr>
        <p:spPr>
          <a:xfrm>
            <a:off x="11942803" y="2185159"/>
            <a:ext cx="1787784" cy="71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800" b="1" spc="-8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10a FU</a:t>
            </a:r>
          </a:p>
        </p:txBody>
      </p:sp>
      <p:sp>
        <p:nvSpPr>
          <p:cNvPr id="385" name="2022"/>
          <p:cNvSpPr txBox="1"/>
          <p:nvPr/>
        </p:nvSpPr>
        <p:spPr>
          <a:xfrm>
            <a:off x="11563433" y="666629"/>
            <a:ext cx="2255753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2022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09063"/>
            <a:ext cx="24384001" cy="6755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2065" y="-582315"/>
            <a:ext cx="12486966" cy="685151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Esofagite endoscopica 31% SG vs 7% RYGBP"/>
          <p:cNvSpPr txBox="1"/>
          <p:nvPr/>
        </p:nvSpPr>
        <p:spPr>
          <a:xfrm>
            <a:off x="12390198" y="1342431"/>
            <a:ext cx="10569688" cy="244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Esofagite endoscopica 31% SG vs 7% RYGBP</a:t>
            </a:r>
          </a:p>
        </p:txBody>
      </p:sp>
      <p:sp>
        <p:nvSpPr>
          <p:cNvPr id="392" name="BE 4% in entrambi i gruppi!"/>
          <p:cNvSpPr txBox="1"/>
          <p:nvPr/>
        </p:nvSpPr>
        <p:spPr>
          <a:xfrm>
            <a:off x="11718145" y="4295717"/>
            <a:ext cx="11913794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 4% in entrambi i gruppi!</a:t>
            </a:r>
          </a:p>
        </p:txBody>
      </p:sp>
      <p:pic>
        <p:nvPicPr>
          <p:cNvPr id="393" name="Linea Linea" descr="Linea Line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26409" y="6378009"/>
            <a:ext cx="6477371" cy="114301"/>
          </a:xfrm>
          <a:prstGeom prst="rect">
            <a:avLst/>
          </a:prstGeom>
        </p:spPr>
      </p:pic>
      <p:pic>
        <p:nvPicPr>
          <p:cNvPr id="395" name="Linea Linea" descr="Linea Linea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48385" y="11615001"/>
            <a:ext cx="7839756" cy="114301"/>
          </a:xfrm>
          <a:prstGeom prst="rect">
            <a:avLst/>
          </a:prstGeom>
        </p:spPr>
      </p:pic>
      <p:sp>
        <p:nvSpPr>
          <p:cNvPr id="397" name="2022"/>
          <p:cNvSpPr txBox="1"/>
          <p:nvPr/>
        </p:nvSpPr>
        <p:spPr>
          <a:xfrm>
            <a:off x="11440157" y="25594"/>
            <a:ext cx="2255752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2022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285" y="-417811"/>
            <a:ext cx="13994528" cy="5428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28" y="5317752"/>
            <a:ext cx="15635358" cy="818557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De novo GERD o peggioramento dei sintomi"/>
          <p:cNvSpPr txBox="1"/>
          <p:nvPr/>
        </p:nvSpPr>
        <p:spPr>
          <a:xfrm>
            <a:off x="14409859" y="1405339"/>
            <a:ext cx="9871265" cy="367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 novo GERD o peggioramento dei sintomi</a:t>
            </a:r>
          </a:p>
        </p:txBody>
      </p:sp>
      <p:pic>
        <p:nvPicPr>
          <p:cNvPr id="404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783" y="6698929"/>
            <a:ext cx="9027418" cy="387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Linea Linea" descr="Linea Linea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5216034" y="8092215"/>
            <a:ext cx="8258916" cy="114301"/>
          </a:xfrm>
          <a:prstGeom prst="rect">
            <a:avLst/>
          </a:prstGeom>
        </p:spPr>
      </p:pic>
      <p:pic>
        <p:nvPicPr>
          <p:cNvPr id="407" name="Linea Linea" descr="Linea Linea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5216034" y="8644586"/>
            <a:ext cx="6477370" cy="1143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LEEVE G."/>
          <p:cNvSpPr txBox="1"/>
          <p:nvPr/>
        </p:nvSpPr>
        <p:spPr>
          <a:xfrm>
            <a:off x="3478345" y="2697995"/>
            <a:ext cx="4257511" cy="11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300" b="1" spc="-138">
                <a:solidFill>
                  <a:srgbClr val="8561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SLEEVE G.</a:t>
            </a:r>
          </a:p>
        </p:txBody>
      </p:sp>
      <p:sp>
        <p:nvSpPr>
          <p:cNvPr id="413" name="- 60% circa delle PMB…"/>
          <p:cNvSpPr txBox="1"/>
          <p:nvPr/>
        </p:nvSpPr>
        <p:spPr>
          <a:xfrm>
            <a:off x="1480748" y="4842275"/>
            <a:ext cx="10634029" cy="601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- 60% circa delle PMB</a:t>
            </a:r>
          </a:p>
          <a:p>
            <a: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-Rischio di comparsa o peggioramento del GERD</a:t>
            </a:r>
          </a:p>
          <a:p>
            <a: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Non corregge meccanismo antireflusso !</a:t>
            </a:r>
          </a:p>
        </p:txBody>
      </p:sp>
      <p:sp>
        <p:nvSpPr>
          <p:cNvPr id="414" name="RYGBP"/>
          <p:cNvSpPr txBox="1"/>
          <p:nvPr/>
        </p:nvSpPr>
        <p:spPr>
          <a:xfrm>
            <a:off x="16814686" y="2697995"/>
            <a:ext cx="2930381" cy="11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300" b="1" spc="-138">
                <a:solidFill>
                  <a:srgbClr val="DFC77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RYGBP</a:t>
            </a:r>
          </a:p>
        </p:txBody>
      </p:sp>
      <p:sp>
        <p:nvSpPr>
          <p:cNvPr id="415" name="- Riduzione significativa del GERD…"/>
          <p:cNvSpPr txBox="1"/>
          <p:nvPr/>
        </p:nvSpPr>
        <p:spPr>
          <a:xfrm>
            <a:off x="13656502" y="5258468"/>
            <a:ext cx="9246750" cy="5178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7300" b="1" spc="-12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Riduzione significativa del GERD</a:t>
            </a:r>
          </a:p>
          <a:p>
            <a:pPr algn="l" defTabSz="1828800">
              <a:lnSpc>
                <a:spcPct val="90000"/>
              </a:lnSpc>
              <a:defRPr sz="7300" b="1" spc="-12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Esclusione del duodeno → meno reflusso biliare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89" y="4028326"/>
            <a:ext cx="15062384" cy="6237957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OAGB vs RYGB sembrano essere uguali per quanto riguarda le complicanze postoperatorie legate al GERD:…"/>
          <p:cNvSpPr txBox="1"/>
          <p:nvPr/>
        </p:nvSpPr>
        <p:spPr>
          <a:xfrm>
            <a:off x="15751951" y="4409219"/>
            <a:ext cx="7070291" cy="883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8900" spc="-148"/>
              <a:t>OAGB vs RYGB </a:t>
            </a:r>
            <a:r>
              <a:t>sembrano essere uguali per quanto riguarda le complicanze postoperatorie legate al GERD: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-Sydney bile reflux index system score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-Endoscopia/istologia</a:t>
            </a:r>
          </a:p>
        </p:txBody>
      </p:sp>
      <p:pic>
        <p:nvPicPr>
          <p:cNvPr id="419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17" y="44338"/>
            <a:ext cx="10881674" cy="4546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08" y="6982519"/>
            <a:ext cx="7070291" cy="1886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6240" y="6251954"/>
            <a:ext cx="1113614" cy="2415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oagb-mini-gastric-bypass-ph.jpg" descr="oagb-mini-gastric-bypass-p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822" y="270507"/>
            <a:ext cx="3270452" cy="3569465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2019"/>
          <p:cNvSpPr txBox="1"/>
          <p:nvPr/>
        </p:nvSpPr>
        <p:spPr>
          <a:xfrm>
            <a:off x="13827528" y="211633"/>
            <a:ext cx="1583436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2019</a:t>
            </a:r>
          </a:p>
        </p:txBody>
      </p:sp>
      <p:sp>
        <p:nvSpPr>
          <p:cNvPr id="424" name="Cohort Study,…"/>
          <p:cNvSpPr txBox="1"/>
          <p:nvPr/>
        </p:nvSpPr>
        <p:spPr>
          <a:xfrm>
            <a:off x="17663694" y="370680"/>
            <a:ext cx="4290477" cy="336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Cohort Study,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monocentrico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122 pz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1 anno</a:t>
            </a:r>
          </a:p>
        </p:txBody>
      </p:sp>
      <p:sp>
        <p:nvSpPr>
          <p:cNvPr id="425" name="No pH-metria !!! (Non valuta il reflusso acido!)"/>
          <p:cNvSpPr txBox="1"/>
          <p:nvPr/>
        </p:nvSpPr>
        <p:spPr>
          <a:xfrm>
            <a:off x="835103" y="10978010"/>
            <a:ext cx="14077135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 pH-metria !!! (Non valuta il reflusso acido!) </a:t>
            </a:r>
          </a:p>
        </p:txBody>
      </p:sp>
      <p:sp>
        <p:nvSpPr>
          <p:cNvPr id="426" name="FU non specificato…"/>
          <p:cNvSpPr txBox="1"/>
          <p:nvPr/>
        </p:nvSpPr>
        <p:spPr>
          <a:xfrm>
            <a:off x="801122" y="12293812"/>
            <a:ext cx="6113262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FU non specificato…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Negli adulti (35-75a, anno 2023)…"/>
          <p:cNvSpPr txBox="1"/>
          <p:nvPr/>
        </p:nvSpPr>
        <p:spPr>
          <a:xfrm>
            <a:off x="3567927" y="5481958"/>
            <a:ext cx="17248146" cy="2752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9300" b="1" spc="-15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Negli adulti (35-75a, anno 2023)</a:t>
            </a:r>
          </a:p>
          <a:p>
            <a:pPr algn="l" defTabSz="1828800">
              <a:lnSpc>
                <a:spcPct val="90000"/>
              </a:lnSpc>
              <a:defRPr sz="10400" b="1" spc="-17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23% uomini e 25% donne </a:t>
            </a:r>
          </a:p>
        </p:txBody>
      </p:sp>
      <p:sp>
        <p:nvSpPr>
          <p:cNvPr id="179" name="Marcozzi B et. Al. EUR J Public Health 2024"/>
          <p:cNvSpPr txBox="1"/>
          <p:nvPr/>
        </p:nvSpPr>
        <p:spPr>
          <a:xfrm>
            <a:off x="18249511" y="12674770"/>
            <a:ext cx="4732077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Marcozzi B et. Al. EUR J Public Health 2024</a:t>
            </a:r>
          </a:p>
        </p:txBody>
      </p:sp>
      <p:sp>
        <p:nvSpPr>
          <p:cNvPr id="180" name="OBESITA’ in Italia"/>
          <p:cNvSpPr txBox="1"/>
          <p:nvPr/>
        </p:nvSpPr>
        <p:spPr>
          <a:xfrm>
            <a:off x="7706945" y="1708565"/>
            <a:ext cx="8970110" cy="1422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0400" b="1" spc="-17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OBESITA’ in Italia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OAGB vs RYGB solo trail randomizzati"/>
          <p:cNvSpPr txBox="1"/>
          <p:nvPr/>
        </p:nvSpPr>
        <p:spPr>
          <a:xfrm>
            <a:off x="14293423" y="2811511"/>
            <a:ext cx="7070291" cy="2121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8900" spc="-148"/>
              <a:t>OAGB vs RYGB </a:t>
            </a:r>
            <a:r>
              <a:t>solo trail randomizzati</a:t>
            </a:r>
          </a:p>
        </p:txBody>
      </p:sp>
      <p:pic>
        <p:nvPicPr>
          <p:cNvPr id="431" name="Schermata 2025-06-08 alle 14.44.24.png" descr="Schermata 2025-06-08 alle 14.44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4" y="128849"/>
            <a:ext cx="13297889" cy="573924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Con dati su GERD pre e post op"/>
          <p:cNvSpPr txBox="1"/>
          <p:nvPr/>
        </p:nvSpPr>
        <p:spPr>
          <a:xfrm>
            <a:off x="13879130" y="5320960"/>
            <a:ext cx="9348473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 dati su GERD pre e post op</a:t>
            </a:r>
          </a:p>
        </p:txBody>
      </p:sp>
      <p:sp>
        <p:nvSpPr>
          <p:cNvPr id="433" name="Outcome primario: incidenza globale di GERD"/>
          <p:cNvSpPr txBox="1"/>
          <p:nvPr/>
        </p:nvSpPr>
        <p:spPr>
          <a:xfrm>
            <a:off x="1390965" y="8554516"/>
            <a:ext cx="13696193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Outcome primario: incidenza globale di GERD</a:t>
            </a:r>
          </a:p>
        </p:txBody>
      </p:sp>
      <p:sp>
        <p:nvSpPr>
          <p:cNvPr id="434" name="Outcome secondario: incidenza de novo GERD"/>
          <p:cNvSpPr txBox="1"/>
          <p:nvPr/>
        </p:nvSpPr>
        <p:spPr>
          <a:xfrm>
            <a:off x="1390965" y="9938932"/>
            <a:ext cx="13910641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Outcome secondario: incidenza de novo GERD</a:t>
            </a:r>
          </a:p>
        </p:txBody>
      </p:sp>
      <p:sp>
        <p:nvSpPr>
          <p:cNvPr id="435" name="2024"/>
          <p:cNvSpPr txBox="1"/>
          <p:nvPr/>
        </p:nvSpPr>
        <p:spPr>
          <a:xfrm>
            <a:off x="14542529" y="260943"/>
            <a:ext cx="1583436" cy="85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2024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oagb-mini-gastric-bypass-ph.jpg" descr="oagb-mini-gastric-bypass-p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0932" y="911543"/>
            <a:ext cx="3270452" cy="3569465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2024"/>
          <p:cNvSpPr txBox="1"/>
          <p:nvPr/>
        </p:nvSpPr>
        <p:spPr>
          <a:xfrm>
            <a:off x="14542529" y="260943"/>
            <a:ext cx="1583436" cy="85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2024</a:t>
            </a:r>
          </a:p>
        </p:txBody>
      </p:sp>
      <p:pic>
        <p:nvPicPr>
          <p:cNvPr id="441" name="Schermata 2025-06-08 alle 14.44.24.png" descr="Schermata 2025-06-08 alle 14.44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34" y="128849"/>
            <a:ext cx="13297889" cy="5739245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ischio significativamente più alto di GERD &gt; 3 volte dopo OAGBP rispetto RYGBP"/>
          <p:cNvSpPr txBox="1"/>
          <p:nvPr/>
        </p:nvSpPr>
        <p:spPr>
          <a:xfrm>
            <a:off x="12707705" y="7336684"/>
            <a:ext cx="10978954" cy="2529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Rischio significativamente più alto di GERD &gt; 3 volte dopo OAGBP rispetto RYGBP</a:t>
            </a:r>
          </a:p>
        </p:txBody>
      </p:sp>
      <p:sp>
        <p:nvSpPr>
          <p:cNvPr id="443" name="643 pz"/>
          <p:cNvSpPr txBox="1"/>
          <p:nvPr/>
        </p:nvSpPr>
        <p:spPr>
          <a:xfrm>
            <a:off x="15369918" y="4411030"/>
            <a:ext cx="2038846" cy="85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643 pz</a:t>
            </a:r>
          </a:p>
        </p:txBody>
      </p:sp>
      <p:pic>
        <p:nvPicPr>
          <p:cNvPr id="444" name="Schermata 2025-06-08 alle 14.53.15.png" descr="Schermata 2025-06-08 alle 14.53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03" y="5486278"/>
            <a:ext cx="11620501" cy="821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oagb-mini-gastric-bypass-ph.jpg" descr="oagb-mini-gastric-bypass-p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0928" y="295162"/>
            <a:ext cx="3270452" cy="3569465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2024"/>
          <p:cNvSpPr txBox="1"/>
          <p:nvPr/>
        </p:nvSpPr>
        <p:spPr>
          <a:xfrm>
            <a:off x="14542529" y="260943"/>
            <a:ext cx="1583436" cy="85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2024</a:t>
            </a:r>
          </a:p>
        </p:txBody>
      </p:sp>
      <p:sp>
        <p:nvSpPr>
          <p:cNvPr id="450" name="Rischio di GERD a 10aa del 21% RYGBP = OAGBP"/>
          <p:cNvSpPr txBox="1"/>
          <p:nvPr/>
        </p:nvSpPr>
        <p:spPr>
          <a:xfrm>
            <a:off x="2486482" y="8101606"/>
            <a:ext cx="10978955" cy="169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Rischio di GERD a 10aa del 21% RYGBP = OAGBP</a:t>
            </a:r>
          </a:p>
        </p:txBody>
      </p:sp>
      <p:sp>
        <p:nvSpPr>
          <p:cNvPr id="451" name="Monocentrico, retrospettivo…"/>
          <p:cNvSpPr txBox="1"/>
          <p:nvPr/>
        </p:nvSpPr>
        <p:spPr>
          <a:xfrm>
            <a:off x="13150950" y="5150076"/>
            <a:ext cx="9440623" cy="1690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Monocentrico, retrospettivo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Diagnosi clinica no strumentale</a:t>
            </a:r>
          </a:p>
        </p:txBody>
      </p:sp>
      <p:pic>
        <p:nvPicPr>
          <p:cNvPr id="452" name="Schermata 2025-06-08 alle 15.00.31.png" descr="Schermata 2025-06-08 alle 15.00.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1" y="-144201"/>
            <a:ext cx="13041864" cy="6238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OAGBP"/>
          <p:cNvSpPr txBox="1"/>
          <p:nvPr/>
        </p:nvSpPr>
        <p:spPr>
          <a:xfrm>
            <a:off x="10604826" y="1027370"/>
            <a:ext cx="3174348" cy="11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300" b="1" spc="-138">
                <a:solidFill>
                  <a:srgbClr val="6BA4C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OAGBP</a:t>
            </a:r>
          </a:p>
        </p:txBody>
      </p:sp>
      <p:sp>
        <p:nvSpPr>
          <p:cNvPr id="457" name="Controverso nel GERD:…"/>
          <p:cNvSpPr txBox="1"/>
          <p:nvPr/>
        </p:nvSpPr>
        <p:spPr>
          <a:xfrm>
            <a:off x="2966974" y="5458655"/>
            <a:ext cx="20314705" cy="368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6500" b="1" spc="-10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Controverso nel GERD:</a:t>
            </a:r>
          </a:p>
          <a:p>
            <a:pPr lvl="2" indent="0" algn="l" defTabSz="1828800">
              <a:lnSpc>
                <a:spcPct val="90000"/>
              </a:lnSpc>
              <a:defRPr sz="6500" b="1" spc="-10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- Può causare reflusso biliare</a:t>
            </a:r>
          </a:p>
          <a:p>
            <a:pPr algn="l" defTabSz="1828800">
              <a:lnSpc>
                <a:spcPct val="90000"/>
              </a:lnSpc>
              <a:defRPr sz="6500" b="1" spc="-10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- Peggiore impatto su esofagite erosiva</a:t>
            </a:r>
          </a:p>
          <a:p>
            <a:pPr algn="l" defTabSz="1828800">
              <a:lnSpc>
                <a:spcPct val="90000"/>
              </a:lnSpc>
              <a:defRPr sz="6500" b="1" spc="-10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Non indicato in caso di esofagite di grado B o sospetto Barrett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adi-s-ph.jpg" descr="sadi-s-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629" y="195789"/>
            <a:ext cx="5834214" cy="6367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50" y="-32042"/>
            <a:ext cx="14067223" cy="6024159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Il Reflusso Biliare sembra essere un problema raro…"/>
          <p:cNvSpPr txBox="1"/>
          <p:nvPr/>
        </p:nvSpPr>
        <p:spPr>
          <a:xfrm>
            <a:off x="2516019" y="7865663"/>
            <a:ext cx="15026883" cy="1690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Il Reflusso Biliare sembra essere un problema raro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Tuttavia, è segnalato in modo variabile</a:t>
            </a:r>
          </a:p>
        </p:txBody>
      </p:sp>
      <p:sp>
        <p:nvSpPr>
          <p:cNvPr id="462" name="SADI-S"/>
          <p:cNvSpPr txBox="1"/>
          <p:nvPr/>
        </p:nvSpPr>
        <p:spPr>
          <a:xfrm>
            <a:off x="14905056" y="1619095"/>
            <a:ext cx="2899430" cy="11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300" b="1" spc="-138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SADI-S</a:t>
            </a:r>
          </a:p>
        </p:txBody>
      </p:sp>
      <p:sp>
        <p:nvSpPr>
          <p:cNvPr id="463" name="Sconsigliato nei pz con GERD clinico significativo o esofagite (= SG)"/>
          <p:cNvSpPr txBox="1"/>
          <p:nvPr/>
        </p:nvSpPr>
        <p:spPr>
          <a:xfrm>
            <a:off x="2621535" y="10371626"/>
            <a:ext cx="19753717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Sconsigliato nei pz con GERD clinico significativo o esofagite (= SG)</a:t>
            </a:r>
          </a:p>
        </p:txBody>
      </p:sp>
      <p:sp>
        <p:nvSpPr>
          <p:cNvPr id="464" name="Dati limitati"/>
          <p:cNvSpPr txBox="1"/>
          <p:nvPr/>
        </p:nvSpPr>
        <p:spPr>
          <a:xfrm>
            <a:off x="17843262" y="12129666"/>
            <a:ext cx="3621255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Dati limitati</a:t>
            </a:r>
          </a:p>
        </p:txBody>
      </p:sp>
      <p:sp>
        <p:nvSpPr>
          <p:cNvPr id="465" name="2020"/>
          <p:cNvSpPr txBox="1"/>
          <p:nvPr/>
        </p:nvSpPr>
        <p:spPr>
          <a:xfrm>
            <a:off x="15086753" y="3334522"/>
            <a:ext cx="1583437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2020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sadi-s-ph.jpg" descr="sadi-s-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629" y="195789"/>
            <a:ext cx="5834214" cy="6367628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- 53.2% dei pz con GERD pre-op ha avuto remissione…"/>
          <p:cNvSpPr txBox="1"/>
          <p:nvPr/>
        </p:nvSpPr>
        <p:spPr>
          <a:xfrm>
            <a:off x="2688605" y="8950493"/>
            <a:ext cx="15643007" cy="169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- 53.2% dei pz con GERD pre-op ha avuto remissione</a:t>
            </a:r>
          </a:p>
          <a:p>
            <a: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- 3.6% ha GERD</a:t>
            </a:r>
          </a:p>
        </p:txBody>
      </p:sp>
      <p:pic>
        <p:nvPicPr>
          <p:cNvPr id="469" name="Schermata 2025-06-08 alle 16.10.25.png" descr="Schermata 2025-06-08 alle 16.10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" y="23094"/>
            <a:ext cx="13405184" cy="561267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Revisione sistematica PRISMA di 10 studi"/>
          <p:cNvSpPr txBox="1"/>
          <p:nvPr/>
        </p:nvSpPr>
        <p:spPr>
          <a:xfrm>
            <a:off x="3100361" y="6048844"/>
            <a:ext cx="12314085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Revisione sistematica PRISMA di 10 studi</a:t>
            </a:r>
          </a:p>
        </p:txBody>
      </p:sp>
      <p:sp>
        <p:nvSpPr>
          <p:cNvPr id="471" name="FU &gt; 3 a"/>
          <p:cNvSpPr txBox="1"/>
          <p:nvPr/>
        </p:nvSpPr>
        <p:spPr>
          <a:xfrm>
            <a:off x="3110533" y="6867815"/>
            <a:ext cx="2478523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FU &gt; 3 a</a:t>
            </a:r>
          </a:p>
        </p:txBody>
      </p:sp>
      <p:sp>
        <p:nvSpPr>
          <p:cNvPr id="472" name="SADI-S"/>
          <p:cNvSpPr txBox="1"/>
          <p:nvPr/>
        </p:nvSpPr>
        <p:spPr>
          <a:xfrm>
            <a:off x="14905056" y="1619095"/>
            <a:ext cx="2899431" cy="11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300" b="1" spc="-138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SADI-S</a:t>
            </a:r>
          </a:p>
        </p:txBody>
      </p:sp>
      <p:sp>
        <p:nvSpPr>
          <p:cNvPr id="473" name="2023"/>
          <p:cNvSpPr txBox="1"/>
          <p:nvPr/>
        </p:nvSpPr>
        <p:spPr>
          <a:xfrm>
            <a:off x="14712854" y="3680038"/>
            <a:ext cx="1583436" cy="85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spc="-9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2023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ADI-S"/>
          <p:cNvSpPr txBox="1"/>
          <p:nvPr/>
        </p:nvSpPr>
        <p:spPr>
          <a:xfrm>
            <a:off x="10604826" y="1027370"/>
            <a:ext cx="2899431" cy="11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300" b="1" spc="-138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SADI-S</a:t>
            </a:r>
          </a:p>
        </p:txBody>
      </p:sp>
      <p:sp>
        <p:nvSpPr>
          <p:cNvPr id="476" name="GERD post-operatorio non ben definito…"/>
          <p:cNvSpPr txBox="1"/>
          <p:nvPr/>
        </p:nvSpPr>
        <p:spPr>
          <a:xfrm>
            <a:off x="2966974" y="5851493"/>
            <a:ext cx="18073465" cy="290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6800" b="1" spc="-11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GERD post-operatorio non ben definito</a:t>
            </a:r>
          </a:p>
          <a:p>
            <a:pPr algn="l" defTabSz="1828800">
              <a:lnSpc>
                <a:spcPct val="90000"/>
              </a:lnSpc>
              <a:defRPr sz="6800" b="1" spc="-11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Studi preliminari suggeriscono rischio basso, ma non confermato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2" y="343584"/>
            <a:ext cx="15349862" cy="5597727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In presenza di E.Barret (long-segment or dysplastic) le procedure (SLEEVE - OAGB) con rischio di esposizione ad alte concentrazioni di Acido o Bile non devono essere eseguite"/>
          <p:cNvSpPr txBox="1"/>
          <p:nvPr/>
        </p:nvSpPr>
        <p:spPr>
          <a:xfrm>
            <a:off x="2472759" y="10036062"/>
            <a:ext cx="19438482" cy="2529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5900" b="1" u="sng" spc="-98">
                <a:solidFill>
                  <a:srgbClr val="FF7C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In presenza di E.Barret (long-segment or dysplastic) le procedure (SLEEVE - OAGB) con rischio di esposizione ad alte concentrazioni di Acido o Bile non devono essere eseguite</a:t>
            </a:r>
          </a:p>
        </p:txBody>
      </p:sp>
      <p:pic>
        <p:nvPicPr>
          <p:cNvPr id="480" name="Schermata 2025-06-07 alle 14.34.05.png" descr="Schermata 2025-06-07 alle 14.34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742" y="6611240"/>
            <a:ext cx="10582058" cy="233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HIATAL HERNIA REPAIR"/>
          <p:cNvSpPr txBox="1"/>
          <p:nvPr/>
        </p:nvSpPr>
        <p:spPr>
          <a:xfrm>
            <a:off x="9155955" y="4160371"/>
            <a:ext cx="6072090" cy="539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900" b="1" spc="-21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HIATAL HERNIA REPAIR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“Hiatal hernia repair is recommended at the time of bariatric surgery if found intraoperatively, to reduce risk of persistent GERD or early recurrence.”"/>
          <p:cNvSpPr txBox="1"/>
          <p:nvPr/>
        </p:nvSpPr>
        <p:spPr>
          <a:xfrm>
            <a:off x="4056403" y="5576530"/>
            <a:ext cx="16271193" cy="25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“Hiatal hernia repair is recommended at the time of bariatric surgery if found intraoperatively, to reduce risk of persistent GERD or early recurrence.”</a:t>
            </a:r>
          </a:p>
        </p:txBody>
      </p:sp>
      <p:sp>
        <p:nvSpPr>
          <p:cNvPr id="485" name="ASMBS- PARAESOPHAGEAL HERNIA AND BARIATRIC SURGERY CONSENSUS STATEMENT"/>
          <p:cNvSpPr txBox="1"/>
          <p:nvPr/>
        </p:nvSpPr>
        <p:spPr>
          <a:xfrm>
            <a:off x="13857042" y="12745894"/>
            <a:ext cx="9623660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ASMBS- PARAESOPHAGEAL HERNIA AND BARIATRIC SURGERY CONSENSUS STATEMENT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Obesi soffrono di GERD tra 22-70%"/>
          <p:cNvSpPr txBox="1"/>
          <p:nvPr/>
        </p:nvSpPr>
        <p:spPr>
          <a:xfrm>
            <a:off x="7183424" y="1526851"/>
            <a:ext cx="21131316" cy="99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Obesi soffrono di GERD tra 22-70%</a:t>
            </a:r>
          </a:p>
        </p:txBody>
      </p:sp>
      <p:sp>
        <p:nvSpPr>
          <p:cNvPr id="183" name="Braghetto et al. Obes Surg 2012"/>
          <p:cNvSpPr txBox="1"/>
          <p:nvPr/>
        </p:nvSpPr>
        <p:spPr>
          <a:xfrm>
            <a:off x="17774677" y="3139627"/>
            <a:ext cx="3569539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Braghetto et al. Obes Surg 2012</a:t>
            </a:r>
          </a:p>
        </p:txBody>
      </p:sp>
      <p:sp>
        <p:nvSpPr>
          <p:cNvPr id="184" name="Il rischio di sviluppare questi sintomi/disturbi sembra aumentare progressivamente con l'aumentare del peso"/>
          <p:cNvSpPr txBox="1"/>
          <p:nvPr/>
        </p:nvSpPr>
        <p:spPr>
          <a:xfrm>
            <a:off x="12385158" y="6146667"/>
            <a:ext cx="10727847" cy="4005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7000" b="1" spc="-11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Il rischio di sviluppare questi sintomi/disturbi sembra aumentare progressivamente con l'aumentare del peso</a:t>
            </a:r>
          </a:p>
        </p:txBody>
      </p:sp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26" y="5603940"/>
            <a:ext cx="11852150" cy="81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2" y="3720022"/>
            <a:ext cx="10101973" cy="1874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034b825f-a955-48f3-ac8e-f42ba55d5fdc.png"/>
          <p:cNvGrpSpPr/>
          <p:nvPr/>
        </p:nvGrpSpPr>
        <p:grpSpPr>
          <a:xfrm>
            <a:off x="-81621" y="-65950"/>
            <a:ext cx="2947676" cy="4370714"/>
            <a:chOff x="0" y="0"/>
            <a:chExt cx="2947674" cy="4370712"/>
          </a:xfrm>
        </p:grpSpPr>
        <p:pic>
          <p:nvPicPr>
            <p:cNvPr id="188" name="034b825f-a955-48f3-ac8e-f42ba55d5fdc.png" descr="034b825f-a955-48f3-ac8e-f42ba55d5fdc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2693675" cy="40405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034b825f-a955-48f3-ac8e-f42ba55d5fdc.png" descr="034b825f-a955-48f3-ac8e-f42ba55d5fdc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47675" cy="437071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chermata 2025-06-07 alle 11.47.09.png" descr="Schermata 2025-06-07 alle 11.47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92100"/>
            <a:ext cx="17358859" cy="5422017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tudio di coorte…"/>
          <p:cNvSpPr txBox="1"/>
          <p:nvPr/>
        </p:nvSpPr>
        <p:spPr>
          <a:xfrm>
            <a:off x="5333622" y="6677938"/>
            <a:ext cx="14873683" cy="364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Studio di coorte</a:t>
            </a:r>
          </a:p>
          <a:p>
            <a:pPr algn="l" defTabSz="1828800">
              <a:lnSpc>
                <a:spcPct val="9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lnSpc>
                <a:spcPct val="12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1.546    SG + HHR      vs       3.170 SG    (no HHR)</a:t>
            </a:r>
          </a:p>
          <a:p>
            <a:pPr algn="l" defTabSz="1828800">
              <a:lnSpc>
                <a:spcPct val="12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457  RYGB + HHR     vs    1.156 RYGB (no HHR)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hermata 2025-06-07 alle 11.47.09.png" descr="Schermata 2025-06-07 alle 11.47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92100"/>
            <a:ext cx="13257898" cy="4141087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higher risk of re-operations for SG patients…"/>
          <p:cNvSpPr txBox="1"/>
          <p:nvPr/>
        </p:nvSpPr>
        <p:spPr>
          <a:xfrm>
            <a:off x="6075540" y="10025051"/>
            <a:ext cx="12232920" cy="142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4900" b="1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/>
              <a:t>higher risk of re-operations for SG </a:t>
            </a:r>
            <a:r>
              <a:t>patients</a:t>
            </a:r>
          </a:p>
          <a:p>
            <a:pPr algn="l" defTabSz="1828800">
              <a:lnSpc>
                <a:spcPct val="90000"/>
              </a:lnSpc>
              <a:defRPr sz="4900" b="1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higher risk of Endoscopy for both SG and RYGB.</a:t>
            </a:r>
          </a:p>
        </p:txBody>
      </p:sp>
      <p:sp>
        <p:nvSpPr>
          <p:cNvPr id="494" name="additional studies…"/>
          <p:cNvSpPr txBox="1"/>
          <p:nvPr/>
        </p:nvSpPr>
        <p:spPr>
          <a:xfrm>
            <a:off x="18042877" y="12594655"/>
            <a:ext cx="4964919" cy="726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900" b="1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additional studies…</a:t>
            </a:r>
          </a:p>
        </p:txBody>
      </p:sp>
      <p:sp>
        <p:nvSpPr>
          <p:cNvPr id="495" name="GERD sympt. Improvement"/>
          <p:cNvSpPr txBox="1"/>
          <p:nvPr/>
        </p:nvSpPr>
        <p:spPr>
          <a:xfrm>
            <a:off x="6000515" y="8150792"/>
            <a:ext cx="6870855" cy="726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900" b="1" u="sng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u="none"/>
            </a:pPr>
            <a:r>
              <a:rPr u="sng"/>
              <a:t>GERD sympt. Improvement</a:t>
            </a:r>
          </a:p>
        </p:txBody>
      </p:sp>
      <p:sp>
        <p:nvSpPr>
          <p:cNvPr id="496" name="SG + HHR        RYGBP + HHR              safe !"/>
          <p:cNvSpPr txBox="1"/>
          <p:nvPr/>
        </p:nvSpPr>
        <p:spPr>
          <a:xfrm>
            <a:off x="6052116" y="6031086"/>
            <a:ext cx="9975305" cy="726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900" b="1" u="sng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SG + HHR        RYGBP + HHR              safe !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ICURA SENZA AUMENTO DI MORTALITA,  COMPLICANZE, REINTERVENTI"/>
          <p:cNvSpPr txBox="1"/>
          <p:nvPr/>
        </p:nvSpPr>
        <p:spPr>
          <a:xfrm>
            <a:off x="8023302" y="9803153"/>
            <a:ext cx="12232919" cy="1425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900" b="1" u="sng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u="none"/>
            </a:pPr>
            <a:r>
              <a:rPr u="sng"/>
              <a:t>SICURA SENZA AUMENTO DI MORTALITA,  COMPLICANZE, REINTERVENTI</a:t>
            </a:r>
          </a:p>
        </p:txBody>
      </p:sp>
      <p:sp>
        <p:nvSpPr>
          <p:cNvPr id="501" name="AUMENTO REINTERVENTO SG"/>
          <p:cNvSpPr txBox="1"/>
          <p:nvPr/>
        </p:nvSpPr>
        <p:spPr>
          <a:xfrm>
            <a:off x="7898966" y="6658219"/>
            <a:ext cx="7567903" cy="726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900" b="1" u="sng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u="none"/>
            </a:pPr>
            <a:r>
              <a:rPr u="sng"/>
              <a:t>AUMENTO REINTERVENTO SG</a:t>
            </a:r>
          </a:p>
        </p:txBody>
      </p:sp>
      <p:sp>
        <p:nvSpPr>
          <p:cNvPr id="502" name="SICURA E EFFICACE CON MIGLIORAMENTO DI GERD"/>
          <p:cNvSpPr txBox="1"/>
          <p:nvPr/>
        </p:nvSpPr>
        <p:spPr>
          <a:xfrm>
            <a:off x="7876602" y="5677477"/>
            <a:ext cx="12921668" cy="726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4900" b="1" u="sng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SICURA E EFFICACE CON MIGLIORAMENTO DI GERD</a:t>
            </a:r>
          </a:p>
        </p:txBody>
      </p:sp>
      <p:pic>
        <p:nvPicPr>
          <p:cNvPr id="503" name="Schermata 2025-06-09 alle 07.21.03.png" descr="Schermata 2025-06-09 alle 07.21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51" y="44763"/>
            <a:ext cx="16679798" cy="490978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G + HHR:"/>
          <p:cNvSpPr txBox="1"/>
          <p:nvPr/>
        </p:nvSpPr>
        <p:spPr>
          <a:xfrm>
            <a:off x="1944233" y="5986396"/>
            <a:ext cx="4087246" cy="110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7800" b="1" u="sng" spc="-13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SG + HHR:</a:t>
            </a:r>
          </a:p>
        </p:txBody>
      </p:sp>
      <p:sp>
        <p:nvSpPr>
          <p:cNvPr id="505" name="RYGB +HHR"/>
          <p:cNvSpPr txBox="1"/>
          <p:nvPr/>
        </p:nvSpPr>
        <p:spPr>
          <a:xfrm>
            <a:off x="1759070" y="9991107"/>
            <a:ext cx="4457572" cy="104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7400" b="1" u="sng" spc="-12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u="none"/>
            </a:pPr>
            <a:r>
              <a:rPr u="sng"/>
              <a:t>RYGB +HHR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QUINDI…"/>
          <p:cNvSpPr txBox="1"/>
          <p:nvPr/>
        </p:nvSpPr>
        <p:spPr>
          <a:xfrm>
            <a:off x="4979876" y="4903539"/>
            <a:ext cx="14424249" cy="3908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30000" b="1" spc="-5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QUINDI…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Kapellas et al. 2024…"/>
          <p:cNvSpPr txBox="1"/>
          <p:nvPr/>
        </p:nvSpPr>
        <p:spPr>
          <a:xfrm>
            <a:off x="19774291" y="12065032"/>
            <a:ext cx="2279424" cy="72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Kapellas et al. 2024</a:t>
            </a:r>
          </a:p>
          <a:p>
            <a: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Angrisani et al 2022</a:t>
            </a:r>
          </a:p>
        </p:txBody>
      </p:sp>
      <p:sp>
        <p:nvSpPr>
          <p:cNvPr id="512" name="Se pz con LA grado B le evidenze scientifiche attuali consigliano RYGBP"/>
          <p:cNvSpPr txBox="1"/>
          <p:nvPr/>
        </p:nvSpPr>
        <p:spPr>
          <a:xfrm>
            <a:off x="1554135" y="3100036"/>
            <a:ext cx="16714798" cy="244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 pz con LA grado B le evidenze scientifiche attuali consigliano RYGBP</a:t>
            </a:r>
          </a:p>
        </p:txBody>
      </p:sp>
      <p:sp>
        <p:nvSpPr>
          <p:cNvPr id="513" name="- risoluzione o miglioramento significativo della GERD nel 70-90%"/>
          <p:cNvSpPr txBox="1"/>
          <p:nvPr/>
        </p:nvSpPr>
        <p:spPr>
          <a:xfrm>
            <a:off x="2847681" y="5992943"/>
            <a:ext cx="19647496" cy="244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 risoluzione o miglioramento significativo della GERD nel 70-90%</a:t>
            </a:r>
          </a:p>
        </p:txBody>
      </p:sp>
      <p:sp>
        <p:nvSpPr>
          <p:cNvPr id="514" name="CONCLUSIONI"/>
          <p:cNvSpPr txBox="1"/>
          <p:nvPr/>
        </p:nvSpPr>
        <p:spPr>
          <a:xfrm>
            <a:off x="9079427" y="1156540"/>
            <a:ext cx="6225146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CONCLUSIONI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e pz con GERD lieve, no erosioni si può considerare anche OAGBP…"/>
          <p:cNvSpPr txBox="1"/>
          <p:nvPr/>
        </p:nvSpPr>
        <p:spPr>
          <a:xfrm>
            <a:off x="1554135" y="3100037"/>
            <a:ext cx="16714798" cy="244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 pz con GERD lieve, no erosioni si può considerare anche OAGBP…</a:t>
            </a:r>
          </a:p>
        </p:txBody>
      </p:sp>
      <p:sp>
        <p:nvSpPr>
          <p:cNvPr id="517" name="CONCLUSIONI"/>
          <p:cNvSpPr txBox="1"/>
          <p:nvPr/>
        </p:nvSpPr>
        <p:spPr>
          <a:xfrm>
            <a:off x="9079427" y="1169240"/>
            <a:ext cx="6225146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CONCLUSIONI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Nel pz PAUCISINTOMATICO :"/>
          <p:cNvSpPr txBox="1"/>
          <p:nvPr/>
        </p:nvSpPr>
        <p:spPr>
          <a:xfrm>
            <a:off x="1554135" y="3717879"/>
            <a:ext cx="16714798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Nel pz PAUCISINTOMATICO :</a:t>
            </a:r>
          </a:p>
        </p:txBody>
      </p:sp>
      <p:sp>
        <p:nvSpPr>
          <p:cNvPr id="520" name="CONCLUSIONI"/>
          <p:cNvSpPr txBox="1"/>
          <p:nvPr/>
        </p:nvSpPr>
        <p:spPr>
          <a:xfrm>
            <a:off x="9079427" y="1169240"/>
            <a:ext cx="6225146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CONCLUSIONI</a:t>
            </a:r>
          </a:p>
        </p:txBody>
      </p:sp>
      <p:sp>
        <p:nvSpPr>
          <p:cNvPr id="521" name="Oltre alla EGDS preoperatoria valutare…"/>
          <p:cNvSpPr txBox="1"/>
          <p:nvPr/>
        </p:nvSpPr>
        <p:spPr>
          <a:xfrm>
            <a:off x="1984766" y="7275286"/>
            <a:ext cx="20557854" cy="244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Oltre alla EGDS preoperatoria valutare</a:t>
            </a:r>
          </a:p>
          <a:p>
            <a: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Impedenzometria/pH-metria in casi selezionati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e pz presenta HH è raccomandato ripararla contestualmente… (in caso di SG può peggiorare il GERD !)"/>
          <p:cNvSpPr txBox="1"/>
          <p:nvPr/>
        </p:nvSpPr>
        <p:spPr>
          <a:xfrm>
            <a:off x="1652756" y="3345126"/>
            <a:ext cx="19064907" cy="367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 pz presenta HH è raccomandato ripararla contestualmente… (in caso di SG può peggiorare il GERD !)</a:t>
            </a:r>
          </a:p>
        </p:txBody>
      </p:sp>
      <p:sp>
        <p:nvSpPr>
          <p:cNvPr id="524" name="CONCLUSIONI"/>
          <p:cNvSpPr txBox="1"/>
          <p:nvPr/>
        </p:nvSpPr>
        <p:spPr>
          <a:xfrm>
            <a:off x="9079427" y="1181940"/>
            <a:ext cx="6225146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CONCLUSIONI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Il pz va valutato a 360 gradi (sesso, età, abitudini di vita, fumo ecc.) dal GMD e candidato al miglior intervento per lui"/>
          <p:cNvSpPr txBox="1"/>
          <p:nvPr/>
        </p:nvSpPr>
        <p:spPr>
          <a:xfrm>
            <a:off x="1303749" y="5243577"/>
            <a:ext cx="21776502" cy="367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Il pz va valutato a 360 gradi (sesso, età, abitudini di vita, fumo ecc.) dal GMD e candidato al miglior intervento per lui</a:t>
            </a:r>
          </a:p>
        </p:txBody>
      </p:sp>
      <p:sp>
        <p:nvSpPr>
          <p:cNvPr id="527" name="CONCLUSIONI"/>
          <p:cNvSpPr txBox="1"/>
          <p:nvPr/>
        </p:nvSpPr>
        <p:spPr>
          <a:xfrm>
            <a:off x="9079427" y="1181940"/>
            <a:ext cx="6225146" cy="1206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600" b="1" spc="-143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CONCLUSIONI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Lobstein T, et al. World obesity atlas 2023"/>
          <p:cNvSpPr txBox="1"/>
          <p:nvPr/>
        </p:nvSpPr>
        <p:spPr>
          <a:xfrm>
            <a:off x="17425934" y="11559948"/>
            <a:ext cx="5310024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200"/>
            </a:lvl1pPr>
          </a:lstStyle>
          <a:p>
            <a:pPr>
              <a:defRPr sz="5000"/>
            </a:pPr>
            <a:r>
              <a:rPr sz="2200"/>
              <a:t>Lobstein T, et al. World obesity atlas 2023</a:t>
            </a:r>
          </a:p>
        </p:txBody>
      </p:sp>
      <p:sp>
        <p:nvSpPr>
          <p:cNvPr id="530" name="2035:…"/>
          <p:cNvSpPr txBox="1"/>
          <p:nvPr/>
        </p:nvSpPr>
        <p:spPr>
          <a:xfrm>
            <a:off x="13460221" y="3472840"/>
            <a:ext cx="9867346" cy="4335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300"/>
            </a:pPr>
            <a:r>
              <a:t>2035:</a:t>
            </a:r>
          </a:p>
          <a:p>
            <a:pPr algn="l">
              <a:defRPr sz="9300"/>
            </a:pPr>
            <a:r>
              <a:t>4 miliardi di obesi/sovrappeso</a:t>
            </a:r>
          </a:p>
        </p:txBody>
      </p:sp>
      <p:pic>
        <p:nvPicPr>
          <p:cNvPr id="531" name="Schermata 2025-05-09 alle 10.12.21.png" descr="Schermata 2025-05-09 alle 10.12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" y="10511"/>
            <a:ext cx="12661830" cy="10848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ERD"/>
          <p:cNvSpPr txBox="1"/>
          <p:nvPr/>
        </p:nvSpPr>
        <p:spPr>
          <a:xfrm>
            <a:off x="10121313" y="938284"/>
            <a:ext cx="4141374" cy="161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GERD</a:t>
            </a:r>
          </a:p>
        </p:txBody>
      </p:sp>
      <p:sp>
        <p:nvSpPr>
          <p:cNvPr id="192" name="Mills Het et al. OBSU 2023; Bertona 2023"/>
          <p:cNvSpPr txBox="1"/>
          <p:nvPr/>
        </p:nvSpPr>
        <p:spPr>
          <a:xfrm>
            <a:off x="19484425" y="8953315"/>
            <a:ext cx="4563646" cy="395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Mills Het et al. OBSU 2023; Bertona 2023</a:t>
            </a:r>
          </a:p>
        </p:txBody>
      </p:sp>
      <p:sp>
        <p:nvSpPr>
          <p:cNvPr id="193" name="3 HH"/>
          <p:cNvSpPr txBox="1"/>
          <p:nvPr/>
        </p:nvSpPr>
        <p:spPr>
          <a:xfrm>
            <a:off x="6483900" y="6094227"/>
            <a:ext cx="4141374" cy="860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 HH</a:t>
            </a:r>
          </a:p>
        </p:txBody>
      </p:sp>
      <p:sp>
        <p:nvSpPr>
          <p:cNvPr id="194" name="1 E. DISMOBILITY"/>
          <p:cNvSpPr txBox="1"/>
          <p:nvPr/>
        </p:nvSpPr>
        <p:spPr>
          <a:xfrm>
            <a:off x="6483900" y="3061612"/>
            <a:ext cx="5529571" cy="860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 E. DISMOBILITY</a:t>
            </a:r>
          </a:p>
        </p:txBody>
      </p:sp>
      <p:sp>
        <p:nvSpPr>
          <p:cNvPr id="195" name="2 LOWER LES PRESSURE “reduced tone”…"/>
          <p:cNvSpPr txBox="1"/>
          <p:nvPr/>
        </p:nvSpPr>
        <p:spPr>
          <a:xfrm>
            <a:off x="6483900" y="4243557"/>
            <a:ext cx="18494260" cy="1529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6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 LOWER LES PRESSURE </a:t>
            </a:r>
            <a:r>
              <a:rPr sz="4700" spc="-78"/>
              <a:t>“reduced tone”</a:t>
            </a:r>
          </a:p>
          <a:p>
            <a:pPr algn="l" defTabSz="1828800">
              <a:lnSpc>
                <a:spcPct val="6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</a:t>
            </a:r>
            <a:r>
              <a:rPr sz="6200" spc="-103"/>
              <a:t>TLESRs </a:t>
            </a:r>
            <a:r>
              <a:t>Transient Lower Esophageal Sphincter Relaxation</a:t>
            </a:r>
          </a:p>
        </p:txBody>
      </p:sp>
      <p:sp>
        <p:nvSpPr>
          <p:cNvPr id="196" name="4 HIGHER INTRAGASTRIC PRESSURE"/>
          <p:cNvSpPr txBox="1"/>
          <p:nvPr/>
        </p:nvSpPr>
        <p:spPr>
          <a:xfrm>
            <a:off x="6483900" y="7291706"/>
            <a:ext cx="10980987" cy="860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6000" b="1" spc="-1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 HIGHER INTRAGASTRIC PRESSURE</a:t>
            </a:r>
          </a:p>
        </p:txBody>
      </p:sp>
      <p:grpSp>
        <p:nvGrpSpPr>
          <p:cNvPr id="199" name="IMG_D63D68376366-1.jpeg"/>
          <p:cNvGrpSpPr/>
          <p:nvPr/>
        </p:nvGrpSpPr>
        <p:grpSpPr>
          <a:xfrm>
            <a:off x="353543" y="1915658"/>
            <a:ext cx="5976720" cy="7431576"/>
            <a:chOff x="0" y="0"/>
            <a:chExt cx="5976719" cy="7431574"/>
          </a:xfrm>
        </p:grpSpPr>
        <p:pic>
          <p:nvPicPr>
            <p:cNvPr id="198" name="IMG_D63D68376366-1.jpeg" descr="IMG_D63D68376366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5722720" cy="71013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7" name="IMG_D63D68376366-1.jpeg" descr="IMG_D63D68376366-1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976720" cy="7431575"/>
            </a:xfrm>
            <a:prstGeom prst="rect">
              <a:avLst/>
            </a:prstGeom>
            <a:effectLst/>
          </p:spPr>
        </p:pic>
      </p:grpSp>
      <p:sp>
        <p:nvSpPr>
          <p:cNvPr id="200" name="Obesità addominale aumenta la pressione intragastrica e interferisce con la tenuta del LES"/>
          <p:cNvSpPr txBox="1"/>
          <p:nvPr/>
        </p:nvSpPr>
        <p:spPr>
          <a:xfrm>
            <a:off x="7907568" y="9671131"/>
            <a:ext cx="16647748" cy="1800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6300" b="1" spc="-10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Obesità addominale aumenta la pressione intragastrica e interferisce con la tenuta del LES</a:t>
            </a:r>
          </a:p>
        </p:txBody>
      </p:sp>
      <p:sp>
        <p:nvSpPr>
          <p:cNvPr id="201" name="Ayazi S, et al. J Gastrointest Surg 2009"/>
          <p:cNvSpPr txBox="1"/>
          <p:nvPr/>
        </p:nvSpPr>
        <p:spPr>
          <a:xfrm>
            <a:off x="19628977" y="13155058"/>
            <a:ext cx="4274542" cy="39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Ayazi S, et al. J Gastrointest Surg 2009 </a:t>
            </a:r>
          </a:p>
        </p:txBody>
      </p:sp>
      <p:sp>
        <p:nvSpPr>
          <p:cNvPr id="202" name="21% dei pz con GERD hanno una peristalsi esofagea alterata che rallenta il passaggio con conseguente diminuzione del passaggio del reflusso gastrico con conseguenti gravi sintomi da reflusso e lesioni della mucosa"/>
          <p:cNvSpPr txBox="1"/>
          <p:nvPr/>
        </p:nvSpPr>
        <p:spPr>
          <a:xfrm>
            <a:off x="12985269" y="2851288"/>
            <a:ext cx="11238438" cy="1281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2900" spc="-4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21% dei pz con GERD hanno una </a:t>
            </a:r>
            <a:r>
              <a:rPr u="sng"/>
              <a:t>peristalsi esofagea alterata</a:t>
            </a:r>
            <a:r>
              <a:t> che rallenta il passaggio con conseguente diminuzione del passaggio del reflusso gastrico con conseguenti gravi sintomi da reflusso e lesioni della mucosa</a:t>
            </a:r>
          </a:p>
        </p:txBody>
      </p:sp>
      <p:sp>
        <p:nvSpPr>
          <p:cNvPr id="203" name="Chaudhry, S.R. and Bordoni, B. (25 July 2022)…"/>
          <p:cNvSpPr txBox="1"/>
          <p:nvPr/>
        </p:nvSpPr>
        <p:spPr>
          <a:xfrm>
            <a:off x="19287540" y="4111694"/>
            <a:ext cx="4957416" cy="721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Chaudhry, S.R. and Bordoni, B. (25 July 2022)</a:t>
            </a:r>
          </a:p>
          <a:p>
            <a:pPr algn="l" defTabSz="1828800">
              <a:lnSpc>
                <a:spcPct val="90000"/>
              </a:lnSpc>
              <a:defRPr sz="2200" spc="-36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Anatomy, thorax, esophagus</a:t>
            </a:r>
          </a:p>
        </p:txBody>
      </p:sp>
      <p:pic>
        <p:nvPicPr>
          <p:cNvPr id="204" name="Schermata 2025-06-09 alle 06.49.47.png" descr="Schermata 2025-06-09 alle 06.49.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954" y="9232374"/>
            <a:ext cx="4787901" cy="4495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ia l'EGD che l’UGIS (TRANSITO), eseguiti esclusivamente o combinati, hanno una bassa sensibilità per la diagnosi di HH e possono probabilmente essere omessi dalla valutazione preoperatoria, ad eccezione dei pazienti ad alto rischio"/>
          <p:cNvSpPr txBox="1"/>
          <p:nvPr/>
        </p:nvSpPr>
        <p:spPr>
          <a:xfrm>
            <a:off x="9563714" y="6387168"/>
            <a:ext cx="14363476" cy="3524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90000"/>
              </a:lnSpc>
              <a:defRPr sz="4900" b="1" spc="-8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Sia l'EGD che l’UGIS (TRANSITO), eseguiti esclusivamente o combinati, hanno una bassa sensibilità per la diagnosi di HH e possono probabilmente essere 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omessi</a:t>
            </a:r>
            <a:r>
              <a:t> dalla valutazione preoperatoria, ad eccezione dei pazienti ad alto rischio</a:t>
            </a:r>
          </a:p>
        </p:txBody>
      </p:sp>
      <p:pic>
        <p:nvPicPr>
          <p:cNvPr id="534" name="Schermata 2025-06-07 alle 11.35.09.png" descr="Schermata 2025-06-07 alle 11.35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0"/>
            <a:ext cx="13682967" cy="5744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Schermata 2025-06-07 alle 11.36.33.png" descr="Schermata 2025-06-07 alle 11.36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28" y="6147427"/>
            <a:ext cx="6970273" cy="5744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urgical-Management-of-GERD-Hiatal-Hernia-7-2048.jpg.jpeg" descr="Surgical-Management-of-GERD-Hiatal-Hernia-7-2048.jpg.jpeg"/>
          <p:cNvPicPr>
            <a:picLocks noChangeAspect="1"/>
          </p:cNvPicPr>
          <p:nvPr/>
        </p:nvPicPr>
        <p:blipFill>
          <a:blip r:embed="rId2"/>
          <a:srcRect l="53258" t="7416" r="3797" b="28389"/>
          <a:stretch>
            <a:fillRect/>
          </a:stretch>
        </p:blipFill>
        <p:spPr>
          <a:xfrm>
            <a:off x="-176193" y="104686"/>
            <a:ext cx="5549695" cy="466645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ntunes, C. (2022) Gastroesophageal reflux disease"/>
          <p:cNvSpPr txBox="1"/>
          <p:nvPr/>
        </p:nvSpPr>
        <p:spPr>
          <a:xfrm>
            <a:off x="15892691" y="12845754"/>
            <a:ext cx="5065104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 i="1"/>
            </a:lvl1pPr>
          </a:lstStyle>
          <a:p>
            <a:pPr>
              <a:defRPr sz="4500"/>
            </a:pPr>
            <a:r>
              <a:rPr sz="1700"/>
              <a:t>Antunes, C. (2022) Gastroesophageal reflux disease</a:t>
            </a:r>
          </a:p>
        </p:txBody>
      </p:sp>
      <p:sp>
        <p:nvSpPr>
          <p:cNvPr id="208" name="Motor abnormalities…"/>
          <p:cNvSpPr txBox="1"/>
          <p:nvPr/>
        </p:nvSpPr>
        <p:spPr>
          <a:xfrm>
            <a:off x="6886518" y="3875707"/>
            <a:ext cx="14342062" cy="809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Motor abnormalities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Anat. factors  </a:t>
            </a:r>
            <a:r>
              <a:rPr>
                <a:solidFill>
                  <a:srgbClr val="FF7C00"/>
                </a:solidFill>
              </a:rPr>
              <a:t>Hiatal Hernia / Obesity (+ IntraAddominal Pressure)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Age ≥ 50 years,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connective tissue disorder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Excess alcool intake/smoking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fatty or spicy meals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Pregnancy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postprandial supination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200" spc="-7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Medications</a:t>
            </a:r>
          </a:p>
        </p:txBody>
      </p:sp>
      <p:sp>
        <p:nvSpPr>
          <p:cNvPr id="209" name="RISK FACTORS"/>
          <p:cNvSpPr txBox="1"/>
          <p:nvPr/>
        </p:nvSpPr>
        <p:spPr>
          <a:xfrm>
            <a:off x="9266645" y="1871982"/>
            <a:ext cx="5850710" cy="113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100" spc="-13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RISK FACTORS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urgical-Management-of-GERD-Hiatal-Hernia-7-2048.jpg.jpeg" descr="Surgical-Management-of-GERD-Hiatal-Hernia-7-2048.jpg.jpeg"/>
          <p:cNvPicPr>
            <a:picLocks noChangeAspect="1"/>
          </p:cNvPicPr>
          <p:nvPr/>
        </p:nvPicPr>
        <p:blipFill>
          <a:blip r:embed="rId2"/>
          <a:srcRect l="53258" t="7416" r="3797" b="28389"/>
          <a:stretch>
            <a:fillRect/>
          </a:stretch>
        </p:blipFill>
        <p:spPr>
          <a:xfrm>
            <a:off x="-176193" y="104686"/>
            <a:ext cx="5549695" cy="466645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ntunes, C. (2022) Gastroesophageal reflux disease"/>
          <p:cNvSpPr txBox="1"/>
          <p:nvPr/>
        </p:nvSpPr>
        <p:spPr>
          <a:xfrm>
            <a:off x="15892691" y="12845754"/>
            <a:ext cx="5065104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 i="1"/>
            </a:lvl1pPr>
          </a:lstStyle>
          <a:p>
            <a:pPr>
              <a:defRPr sz="4500"/>
            </a:pPr>
            <a:r>
              <a:rPr sz="1700"/>
              <a:t>Antunes, C. (2022) Gastroesophageal reflux disease</a:t>
            </a:r>
          </a:p>
        </p:txBody>
      </p:sp>
      <p:sp>
        <p:nvSpPr>
          <p:cNvPr id="213" name="Hoarseness…"/>
          <p:cNvSpPr txBox="1"/>
          <p:nvPr/>
        </p:nvSpPr>
        <p:spPr>
          <a:xfrm>
            <a:off x="12704530" y="4260998"/>
            <a:ext cx="6407682" cy="4612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Hoarseness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Non cardiac chest pain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Laryngitis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Otitis media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Dental erosions</a:t>
            </a:r>
          </a:p>
        </p:txBody>
      </p:sp>
      <p:sp>
        <p:nvSpPr>
          <p:cNvPr id="214" name="SYMPTOMS"/>
          <p:cNvSpPr txBox="1"/>
          <p:nvPr/>
        </p:nvSpPr>
        <p:spPr>
          <a:xfrm>
            <a:off x="9266646" y="1871982"/>
            <a:ext cx="4984519" cy="113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8100" spc="-13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SYMPTOMS</a:t>
            </a:r>
          </a:p>
        </p:txBody>
      </p:sp>
      <p:sp>
        <p:nvSpPr>
          <p:cNvPr id="215" name="Heartburn…"/>
          <p:cNvSpPr txBox="1"/>
          <p:nvPr/>
        </p:nvSpPr>
        <p:spPr>
          <a:xfrm>
            <a:off x="6888954" y="4237105"/>
            <a:ext cx="3636561" cy="559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Heartburn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Regurgitation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Epigastric pain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Dyspepsia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Chronic cough</a:t>
            </a:r>
          </a:p>
          <a:p>
            <a:pPr marL="228600" indent="-228600" algn="l" defTabSz="1828800">
              <a:lnSpc>
                <a:spcPct val="150000"/>
              </a:lnSpc>
              <a:buSzPct val="25000"/>
              <a:buBlip>
                <a:blip r:embed="rId3"/>
              </a:buBlip>
              <a:defRPr sz="4500" spc="-75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Wheeze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urgical-Management-of-GERD-Hiatal-Hernia-7-2048.jpg.jpeg" descr="Surgical-Management-of-GERD-Hiatal-Hernia-7-2048.jpg.jpeg"/>
          <p:cNvPicPr>
            <a:picLocks noChangeAspect="1"/>
          </p:cNvPicPr>
          <p:nvPr/>
        </p:nvPicPr>
        <p:blipFill>
          <a:blip r:embed="rId2"/>
          <a:srcRect l="53258" t="7416" r="3797" b="28389"/>
          <a:stretch>
            <a:fillRect/>
          </a:stretch>
        </p:blipFill>
        <p:spPr>
          <a:xfrm>
            <a:off x="-176193" y="104686"/>
            <a:ext cx="5549695" cy="466645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Badillo, R., &amp; Francis, D. (2014)."/>
          <p:cNvSpPr txBox="1"/>
          <p:nvPr/>
        </p:nvSpPr>
        <p:spPr>
          <a:xfrm>
            <a:off x="19372491" y="12794954"/>
            <a:ext cx="3153742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700" i="1"/>
            </a:lvl1pPr>
          </a:lstStyle>
          <a:p>
            <a:pPr>
              <a:defRPr sz="4500"/>
            </a:pPr>
            <a:r>
              <a:rPr sz="1700"/>
              <a:t>Badillo, R., &amp; Francis, D. (2014).</a:t>
            </a:r>
          </a:p>
        </p:txBody>
      </p:sp>
      <p:sp>
        <p:nvSpPr>
          <p:cNvPr id="219" name="- 24-h pH impedance monitoring…"/>
          <p:cNvSpPr txBox="1"/>
          <p:nvPr/>
        </p:nvSpPr>
        <p:spPr>
          <a:xfrm>
            <a:off x="8921155" y="5059520"/>
            <a:ext cx="10642046" cy="196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defRPr sz="5300" u="sng" spc="-88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- 24-h pH impedance monitoring</a:t>
            </a:r>
          </a:p>
          <a:p>
            <a:pPr algn="l" defTabSz="1828800">
              <a:defRPr sz="3700" spc="-6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frequenza REFLUX (liquidi, gassosi o misti)</a:t>
            </a:r>
          </a:p>
          <a:p>
            <a:pPr algn="l" defTabSz="1828800">
              <a:defRPr sz="3700" spc="-6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associazione SINTOMI / Episodi di REFLUX</a:t>
            </a:r>
          </a:p>
        </p:txBody>
      </p:sp>
      <p:sp>
        <p:nvSpPr>
          <p:cNvPr id="220" name="- EGDS"/>
          <p:cNvSpPr txBox="1"/>
          <p:nvPr/>
        </p:nvSpPr>
        <p:spPr>
          <a:xfrm>
            <a:off x="9196313" y="8313281"/>
            <a:ext cx="2365447" cy="95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sz="6700" spc="-11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 EGDS</a:t>
            </a:r>
          </a:p>
        </p:txBody>
      </p:sp>
      <p:sp>
        <p:nvSpPr>
          <p:cNvPr id="221" name="- Manometria"/>
          <p:cNvSpPr txBox="1"/>
          <p:nvPr/>
        </p:nvSpPr>
        <p:spPr>
          <a:xfrm>
            <a:off x="9196313" y="9338115"/>
            <a:ext cx="4816022" cy="95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sz="6700" spc="-11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 Manometria</a:t>
            </a:r>
          </a:p>
        </p:txBody>
      </p:sp>
      <p:sp>
        <p:nvSpPr>
          <p:cNvPr id="222" name="- Transito"/>
          <p:cNvSpPr txBox="1"/>
          <p:nvPr/>
        </p:nvSpPr>
        <p:spPr>
          <a:xfrm>
            <a:off x="9196313" y="10362948"/>
            <a:ext cx="3256011" cy="95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defRPr sz="6700" spc="-111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 Transito</a:t>
            </a:r>
          </a:p>
        </p:txBody>
      </p:sp>
      <p:sp>
        <p:nvSpPr>
          <p:cNvPr id="223" name="DIAGNOSIS"/>
          <p:cNvSpPr txBox="1"/>
          <p:nvPr/>
        </p:nvSpPr>
        <p:spPr>
          <a:xfrm>
            <a:off x="8686948" y="1628189"/>
            <a:ext cx="7010104" cy="161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DIAGNOSIS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hermata 2025-06-07 alle 11.22.35.png" descr="Schermata 2025-06-07 alle 11.22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01600"/>
            <a:ext cx="6382070" cy="829813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IATAL HERNIA"/>
          <p:cNvSpPr txBox="1"/>
          <p:nvPr/>
        </p:nvSpPr>
        <p:spPr>
          <a:xfrm>
            <a:off x="9366484" y="5197068"/>
            <a:ext cx="5022853" cy="332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828800">
              <a:lnSpc>
                <a:spcPct val="90000"/>
              </a:lnSpc>
              <a:defRPr sz="12000" b="1" spc="-200">
                <a:solidFill>
                  <a:srgbClr val="013D6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HIATAL HERNIA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2071</Words>
  <Application>Microsoft Macintosh PowerPoint</Application>
  <PresentationFormat>Personalizzato</PresentationFormat>
  <Paragraphs>288</Paragraphs>
  <Slides>50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4" baseType="lpstr">
      <vt:lpstr>Calibri</vt:lpstr>
      <vt:lpstr>Helvetica Neue</vt:lpstr>
      <vt:lpstr>Helvetica Neue Medium</vt:lpstr>
      <vt:lpstr>21_BasicWhite</vt:lpstr>
      <vt:lpstr>GERD ED ERNIA IATALE, DAL PAZIENTE PAUCISINTOMATICO ALL’ESOFAGITE DI GRADO B: COME SCEGLIERE LA PROCEDURA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GIOVANNI LEZOCHE</cp:lastModifiedBy>
  <cp:revision>1</cp:revision>
  <dcterms:modified xsi:type="dcterms:W3CDTF">2025-06-09T10:33:26Z</dcterms:modified>
</cp:coreProperties>
</file>